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7"/>
  </p:notesMasterIdLst>
  <p:handoutMasterIdLst>
    <p:handoutMasterId r:id="rId38"/>
  </p:handoutMasterIdLst>
  <p:sldIdLst>
    <p:sldId id="330" r:id="rId5"/>
    <p:sldId id="375" r:id="rId6"/>
    <p:sldId id="373" r:id="rId7"/>
    <p:sldId id="384" r:id="rId8"/>
    <p:sldId id="418" r:id="rId9"/>
    <p:sldId id="435" r:id="rId10"/>
    <p:sldId id="423" r:id="rId11"/>
    <p:sldId id="427" r:id="rId12"/>
    <p:sldId id="424" r:id="rId13"/>
    <p:sldId id="522" r:id="rId14"/>
    <p:sldId id="523" r:id="rId15"/>
    <p:sldId id="428" r:id="rId16"/>
    <p:sldId id="436" r:id="rId17"/>
    <p:sldId id="437" r:id="rId18"/>
    <p:sldId id="514" r:id="rId19"/>
    <p:sldId id="438" r:id="rId20"/>
    <p:sldId id="439" r:id="rId21"/>
    <p:sldId id="524" r:id="rId22"/>
    <p:sldId id="525" r:id="rId23"/>
    <p:sldId id="526" r:id="rId24"/>
    <p:sldId id="430" r:id="rId25"/>
    <p:sldId id="434" r:id="rId26"/>
    <p:sldId id="528" r:id="rId27"/>
    <p:sldId id="527" r:id="rId28"/>
    <p:sldId id="529" r:id="rId29"/>
    <p:sldId id="530" r:id="rId30"/>
    <p:sldId id="408" r:id="rId31"/>
    <p:sldId id="426" r:id="rId32"/>
    <p:sldId id="433" r:id="rId33"/>
    <p:sldId id="521" r:id="rId34"/>
    <p:sldId id="531" r:id="rId35"/>
    <p:sldId id="401" r:id="rId3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59AFF"/>
    <a:srgbClr val="0DA2C2"/>
    <a:srgbClr val="0071BC"/>
    <a:srgbClr val="0071BD"/>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3F861D-2979-4FB2-8FBF-456D2466F4A0}" v="17" dt="2021-11-05T12:48:26.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24" autoAdjust="0"/>
  </p:normalViewPr>
  <p:slideViewPr>
    <p:cSldViewPr snapToGrid="0">
      <p:cViewPr varScale="1">
        <p:scale>
          <a:sx n="67" d="100"/>
          <a:sy n="67" d="100"/>
        </p:scale>
        <p:origin x="1296" y="67"/>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p:nvPr>
        </p:nvSpPr>
        <p:spPr/>
        <p:txBody>
          <a:bodyPr/>
          <a:lstStyle/>
          <a:p>
            <a:r>
              <a:rPr lang="en-US"/>
              <a:t>Microsoft SharePoint Server 2013</a:t>
            </a:r>
            <a:endParaRPr lang="en-US" dirty="0"/>
          </a:p>
        </p:txBody>
      </p:sp>
      <p:sp>
        <p:nvSpPr>
          <p:cNvPr id="6" name="Marcador de pie de página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04656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p:nvPr>
        </p:nvSpPr>
        <p:spPr/>
        <p:txBody>
          <a:bodyPr/>
          <a:lstStyle/>
          <a:p>
            <a:r>
              <a:rPr lang="en-US"/>
              <a:t>Microsoft SharePoint Server 2013</a:t>
            </a:r>
            <a:endParaRPr lang="en-US" dirty="0"/>
          </a:p>
        </p:txBody>
      </p:sp>
      <p:sp>
        <p:nvSpPr>
          <p:cNvPr id="6" name="Marcador de pie de página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9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p:nvPr>
        </p:nvSpPr>
        <p:spPr/>
        <p:txBody>
          <a:bodyPr/>
          <a:lstStyle/>
          <a:p>
            <a:r>
              <a:rPr lang="en-US"/>
              <a:t>Microsoft SharePoint Server 2013</a:t>
            </a:r>
            <a:endParaRPr lang="en-US" dirty="0"/>
          </a:p>
        </p:txBody>
      </p:sp>
      <p:sp>
        <p:nvSpPr>
          <p:cNvPr id="6" name="Marcador de pie de página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287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p:nvPr>
        </p:nvSpPr>
        <p:spPr/>
        <p:txBody>
          <a:bodyPr/>
          <a:lstStyle/>
          <a:p>
            <a:r>
              <a:rPr lang="en-US"/>
              <a:t>Microsoft SharePoint Server 2013</a:t>
            </a:r>
            <a:endParaRPr lang="en-US" dirty="0"/>
          </a:p>
        </p:txBody>
      </p:sp>
      <p:sp>
        <p:nvSpPr>
          <p:cNvPr id="6" name="Marcador de pie de página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1579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p:nvPr>
        </p:nvSpPr>
        <p:spPr/>
        <p:txBody>
          <a:bodyPr/>
          <a:lstStyle/>
          <a:p>
            <a:r>
              <a:rPr lang="en-US"/>
              <a:t>Microsoft SharePoint Server 2013</a:t>
            </a:r>
            <a:endParaRPr lang="en-US" dirty="0"/>
          </a:p>
        </p:txBody>
      </p:sp>
      <p:sp>
        <p:nvSpPr>
          <p:cNvPr id="6" name="Marcador de pie de página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8873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p:nvPr>
        </p:nvSpPr>
        <p:spPr/>
        <p:txBody>
          <a:bodyPr/>
          <a:lstStyle/>
          <a:p>
            <a:r>
              <a:rPr lang="en-US"/>
              <a:t>Microsoft SharePoint Server 2013</a:t>
            </a:r>
            <a:endParaRPr lang="en-US" dirty="0"/>
          </a:p>
        </p:txBody>
      </p:sp>
      <p:sp>
        <p:nvSpPr>
          <p:cNvPr id="6" name="Marcador de pie de página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71043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008EB6-D09E-4580-8CD6-DDB14511944F}" type="slidenum">
              <a:rPr lang="en-US" smtClean="0"/>
              <a:t>28</a:t>
            </a:fld>
            <a:endParaRPr lang="en-US" dirty="0"/>
          </a:p>
        </p:txBody>
      </p:sp>
      <p:sp>
        <p:nvSpPr>
          <p:cNvPr id="5" name="Marcador de encabezado 4"/>
          <p:cNvSpPr>
            <a:spLocks noGrp="1"/>
          </p:cNvSpPr>
          <p:nvPr>
            <p:ph type="hdr" sz="quarter"/>
          </p:nvPr>
        </p:nvSpPr>
        <p:spPr/>
        <p:txBody>
          <a:bodyPr/>
          <a:lstStyle/>
          <a:p>
            <a:r>
              <a:rPr lang="en-US"/>
              <a:t>Microsoft SharePoint Server 2013</a:t>
            </a:r>
            <a:endParaRPr lang="en-US" dirty="0"/>
          </a:p>
        </p:txBody>
      </p:sp>
      <p:sp>
        <p:nvSpPr>
          <p:cNvPr id="6" name="Marcador de pie de página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1873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1" y="2109542"/>
            <a:ext cx="11408898"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422031" y="3425825"/>
            <a:ext cx="1140889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w/Photo on Lef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AD367A6-EBB1-4FCE-A4C1-CC0AF2651CF8}"/>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216273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2" y="0"/>
            <a:ext cx="5931729"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2007BF91-D584-4488-A14E-DF13E8C4CF96}"/>
              </a:ext>
            </a:extLst>
          </p:cNvPr>
          <p:cNvPicPr>
            <a:picLocks noChangeAspect="1"/>
          </p:cNvPicPr>
          <p:nvPr userDrawn="1"/>
        </p:nvPicPr>
        <p:blipFill rotWithShape="1">
          <a:blip r:embed="rId2"/>
          <a:srcRect r="51347"/>
          <a:stretch/>
        </p:blipFill>
        <p:spPr>
          <a:xfrm>
            <a:off x="0" y="1673"/>
            <a:ext cx="5931729" cy="6854653"/>
          </a:xfrm>
          <a:prstGeom prst="rect">
            <a:avLst/>
          </a:prstGeom>
        </p:spPr>
      </p:pic>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1"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765447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8233" y="889785"/>
            <a:ext cx="11151917" cy="747897"/>
          </a:xfrm>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dirty="0"/>
              <a:t>Click to edit Master title style</a:t>
            </a:r>
          </a:p>
        </p:txBody>
      </p:sp>
    </p:spTree>
    <p:extLst>
      <p:ext uri="{BB962C8B-B14F-4D97-AF65-F5344CB8AC3E}">
        <p14:creationId xmlns:p14="http://schemas.microsoft.com/office/powerpoint/2010/main" val="659426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Imagen 4" descr="Imagen que contiene exterior, barco, agua, grande&#10;&#10;Descripción generada automáticamente">
            <a:extLst>
              <a:ext uri="{FF2B5EF4-FFF2-40B4-BE49-F238E27FC236}">
                <a16:creationId xmlns:a16="http://schemas.microsoft.com/office/drawing/2014/main" id="{5359BB21-F675-4906-8DEE-1529C097799E}"/>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89526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dpi="0" rotWithShape="1">
          <a:blip r:embed="rId2">
            <a:lum/>
          </a:blip>
          <a:srcRect/>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b="1">
                <a:solidFill>
                  <a:srgbClr val="EDBE15"/>
                </a:solidFill>
                <a:latin typeface="Avenir Next LT Pro" panose="020B0504020202020204" pitchFamily="34" charset="0"/>
                <a:ea typeface="Roboto Black" panose="02000000000000000000" pitchFamily="2" charset="0"/>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dirty="0"/>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latin typeface="Roboto" panose="02000000000000000000" pitchFamily="2" charset="0"/>
                <a:ea typeface="Roboto" panose="02000000000000000000" pitchFamily="2" charset="0"/>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dirty="0"/>
          </a:p>
        </p:txBody>
      </p:sp>
    </p:spTree>
    <p:extLst>
      <p:ext uri="{BB962C8B-B14F-4D97-AF65-F5344CB8AC3E}">
        <p14:creationId xmlns:p14="http://schemas.microsoft.com/office/powerpoint/2010/main" val="9607589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hasCustomPrompt="1"/>
          </p:nvPr>
        </p:nvSpPr>
        <p:spPr/>
        <p:txBody>
          <a:bodyPr/>
          <a:lstStyle>
            <a:lvl1pPr>
              <a:defRPr/>
            </a:lvl1pPr>
          </a:lstStyle>
          <a:p>
            <a:r>
              <a:rPr lang="es-ES" noProof="0" dirty="0"/>
              <a:t>Texto en el título</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hasCustomPrompt="1"/>
          </p:nvPr>
        </p:nvSpPr>
        <p:spPr/>
        <p:txBody>
          <a:bodyPr/>
          <a:lstStyle>
            <a:lvl1pPr>
              <a:defRPr/>
            </a:lvl1pPr>
            <a:lvl2pPr>
              <a:defRPr/>
            </a:lvl2pPr>
            <a:lvl3pPr>
              <a:defRPr/>
            </a:lvl3pPr>
            <a:lvl4pPr>
              <a:defRPr/>
            </a:lvl4pPr>
            <a:lvl5pPr>
              <a:defRPr/>
            </a:lvl5pPr>
          </a:lstStyle>
          <a:p>
            <a:pPr lvl="0"/>
            <a:r>
              <a:rPr lang="es-ES" noProof="0" dirty="0"/>
              <a:t>Texto de primer nivel</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90203697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Big Text">
    <p:bg>
      <p:bgPr>
        <a:blipFill dpi="0" rotWithShape="1">
          <a:blip r:embed="rId2">
            <a:lum/>
          </a:blip>
          <a:srcRect/>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latin typeface="Avenir Next LT Pro" panose="020B0504020202020204" pitchFamily="34" charset="0"/>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dirty="0"/>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2400">
                <a:solidFill>
                  <a:srgbClr val="518D99"/>
                </a:solidFill>
                <a:latin typeface="Roboto" panose="02000000000000000000" pitchFamily="2" charset="0"/>
                <a:ea typeface="Roboto" panose="02000000000000000000" pitchFamily="2" charset="0"/>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dirty="0"/>
          </a:p>
        </p:txBody>
      </p:sp>
    </p:spTree>
    <p:extLst>
      <p:ext uri="{BB962C8B-B14F-4D97-AF65-F5344CB8AC3E}">
        <p14:creationId xmlns:p14="http://schemas.microsoft.com/office/powerpoint/2010/main" val="1421943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eloper Slide">
    <p:spTree>
      <p:nvGrpSpPr>
        <p:cNvPr id="1" name=""/>
        <p:cNvGrpSpPr/>
        <p:nvPr/>
      </p:nvGrpSpPr>
      <p:grpSpPr>
        <a:xfrm>
          <a:off x="0" y="0"/>
          <a:ext cx="0" cy="0"/>
          <a:chOff x="0" y="0"/>
          <a:chExt cx="0" cy="0"/>
        </a:xfrm>
      </p:grpSpPr>
      <p:grpSp>
        <p:nvGrpSpPr>
          <p:cNvPr id="109" name="Group 4">
            <a:extLst>
              <a:ext uri="{FF2B5EF4-FFF2-40B4-BE49-F238E27FC236}">
                <a16:creationId xmlns:a16="http://schemas.microsoft.com/office/drawing/2014/main" id="{CEAF6FE8-F43D-4ED8-A7D5-71E97B71F6EC}"/>
              </a:ext>
            </a:extLst>
          </p:cNvPr>
          <p:cNvGrpSpPr/>
          <p:nvPr userDrawn="1"/>
        </p:nvGrpSpPr>
        <p:grpSpPr>
          <a:xfrm>
            <a:off x="7812000" y="-712800"/>
            <a:ext cx="4981868" cy="3747927"/>
            <a:chOff x="2432790" y="730250"/>
            <a:chExt cx="7132330" cy="5365749"/>
          </a:xfrm>
          <a:solidFill>
            <a:srgbClr val="EEEEEE"/>
          </a:solidFill>
        </p:grpSpPr>
        <p:sp>
          <p:nvSpPr>
            <p:cNvPr id="110" name="Freeform 5">
              <a:extLst>
                <a:ext uri="{FF2B5EF4-FFF2-40B4-BE49-F238E27FC236}">
                  <a16:creationId xmlns:a16="http://schemas.microsoft.com/office/drawing/2014/main" id="{C3A3B1AC-3C96-4D4D-95A4-C9F8FDF28F8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
              <a:extLst>
                <a:ext uri="{FF2B5EF4-FFF2-40B4-BE49-F238E27FC236}">
                  <a16:creationId xmlns:a16="http://schemas.microsoft.com/office/drawing/2014/main" id="{DEFA1A93-AB61-4A0A-A75D-F53A2D65F41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
              <a:extLst>
                <a:ext uri="{FF2B5EF4-FFF2-40B4-BE49-F238E27FC236}">
                  <a16:creationId xmlns:a16="http://schemas.microsoft.com/office/drawing/2014/main" id="{29D39F80-2953-4E28-B68F-4782765179AE}"/>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
              <a:extLst>
                <a:ext uri="{FF2B5EF4-FFF2-40B4-BE49-F238E27FC236}">
                  <a16:creationId xmlns:a16="http://schemas.microsoft.com/office/drawing/2014/main" id="{CAABA8A6-4F67-4D01-9214-A8741621E2C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9">
              <a:extLst>
                <a:ext uri="{FF2B5EF4-FFF2-40B4-BE49-F238E27FC236}">
                  <a16:creationId xmlns:a16="http://schemas.microsoft.com/office/drawing/2014/main" id="{6B98AA0B-7CEC-4AD8-BFF4-C80A0CACE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
              <a:extLst>
                <a:ext uri="{FF2B5EF4-FFF2-40B4-BE49-F238E27FC236}">
                  <a16:creationId xmlns:a16="http://schemas.microsoft.com/office/drawing/2014/main" id="{AD90F409-A11F-4576-B6E2-B6CBA5A0AF7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
              <a:extLst>
                <a:ext uri="{FF2B5EF4-FFF2-40B4-BE49-F238E27FC236}">
                  <a16:creationId xmlns:a16="http://schemas.microsoft.com/office/drawing/2014/main" id="{FF573B78-3D08-42FA-8D0E-C79BF41ACA8F}"/>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2">
              <a:extLst>
                <a:ext uri="{FF2B5EF4-FFF2-40B4-BE49-F238E27FC236}">
                  <a16:creationId xmlns:a16="http://schemas.microsoft.com/office/drawing/2014/main" id="{467640B7-3519-4B6D-A7CA-0B8E4D033CA8}"/>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3">
              <a:extLst>
                <a:ext uri="{FF2B5EF4-FFF2-40B4-BE49-F238E27FC236}">
                  <a16:creationId xmlns:a16="http://schemas.microsoft.com/office/drawing/2014/main" id="{D591237A-A426-40E3-8E43-60837288E6D3}"/>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5">
              <a:extLst>
                <a:ext uri="{FF2B5EF4-FFF2-40B4-BE49-F238E27FC236}">
                  <a16:creationId xmlns:a16="http://schemas.microsoft.com/office/drawing/2014/main" id="{9A7F10BD-059C-471F-AB33-41CE93AE5B2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03477DA3-854C-46F0-966F-A0A26AA1CEBE}"/>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
              <a:extLst>
                <a:ext uri="{FF2B5EF4-FFF2-40B4-BE49-F238E27FC236}">
                  <a16:creationId xmlns:a16="http://schemas.microsoft.com/office/drawing/2014/main" id="{5F731E12-9502-48D5-A6AD-9BDC9FB7C2F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
              <a:extLst>
                <a:ext uri="{FF2B5EF4-FFF2-40B4-BE49-F238E27FC236}">
                  <a16:creationId xmlns:a16="http://schemas.microsoft.com/office/drawing/2014/main" id="{E6E09B5F-50BD-4524-86D3-07CC4D024711}"/>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5">
              <a:extLst>
                <a:ext uri="{FF2B5EF4-FFF2-40B4-BE49-F238E27FC236}">
                  <a16:creationId xmlns:a16="http://schemas.microsoft.com/office/drawing/2014/main" id="{D6E390C8-66B8-4F8F-9BEE-17A2B8B1B111}"/>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
              <a:extLst>
                <a:ext uri="{FF2B5EF4-FFF2-40B4-BE49-F238E27FC236}">
                  <a16:creationId xmlns:a16="http://schemas.microsoft.com/office/drawing/2014/main" id="{B335B14C-3843-4CAD-9EB3-9ED96D64B20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
              <a:extLst>
                <a:ext uri="{FF2B5EF4-FFF2-40B4-BE49-F238E27FC236}">
                  <a16:creationId xmlns:a16="http://schemas.microsoft.com/office/drawing/2014/main" id="{D3BF3D99-9C2E-4C94-B251-DBD19EE0867A}"/>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6E95D233-1F3D-4536-869E-A8FD38BF41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
              <a:extLst>
                <a:ext uri="{FF2B5EF4-FFF2-40B4-BE49-F238E27FC236}">
                  <a16:creationId xmlns:a16="http://schemas.microsoft.com/office/drawing/2014/main" id="{10796C6E-4803-41ED-A283-3BCD06D97B1A}"/>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Developer</a:t>
            </a:r>
            <a:r>
              <a:rPr lang="es-ES"/>
              <a:t> </a:t>
            </a:r>
            <a:r>
              <a:rPr lang="es-ES" err="1"/>
              <a:t>Slide</a:t>
            </a:r>
            <a:endParaRPr lang="es-ES"/>
          </a:p>
        </p:txBody>
      </p:sp>
      <p:sp>
        <p:nvSpPr>
          <p:cNvPr id="45" name="Text Placeholder 4">
            <a:extLst>
              <a:ext uri="{FF2B5EF4-FFF2-40B4-BE49-F238E27FC236}">
                <a16:creationId xmlns:a16="http://schemas.microsoft.com/office/drawing/2014/main" id="{A0C470D1-BE97-495D-8CC6-3E07637663CE}"/>
              </a:ext>
            </a:extLst>
          </p:cNvPr>
          <p:cNvSpPr>
            <a:spLocks noGrp="1"/>
          </p:cNvSpPr>
          <p:nvPr>
            <p:ph type="body" sz="quarter" idx="10"/>
          </p:nvPr>
        </p:nvSpPr>
        <p:spPr>
          <a:xfrm>
            <a:off x="518454" y="1241066"/>
            <a:ext cx="11155093" cy="4875500"/>
          </a:xfrm>
        </p:spPr>
        <p:txBody>
          <a:bodyPr/>
          <a:lstStyle>
            <a:lvl1pPr marL="0" indent="0">
              <a:lnSpc>
                <a:spcPct val="95000"/>
              </a:lnSpc>
              <a:buNone/>
              <a:defRPr sz="2401">
                <a:solidFill>
                  <a:srgbClr val="404040"/>
                </a:solidFill>
                <a:latin typeface="Consolas" pitchFamily="49" charset="0"/>
                <a:cs typeface="Consolas" pitchFamily="49" charset="0"/>
              </a:defRPr>
            </a:lvl1pPr>
            <a:lvl2pPr marL="254862" indent="0">
              <a:lnSpc>
                <a:spcPct val="95000"/>
              </a:lnSpc>
              <a:buNone/>
              <a:defRPr>
                <a:solidFill>
                  <a:srgbClr val="404040"/>
                </a:solidFill>
                <a:latin typeface="Consolas" pitchFamily="49" charset="0"/>
                <a:cs typeface="Consolas" pitchFamily="49" charset="0"/>
              </a:defRPr>
            </a:lvl2pPr>
            <a:lvl3pPr marL="429931" indent="0">
              <a:lnSpc>
                <a:spcPct val="95000"/>
              </a:lnSpc>
              <a:buNone/>
              <a:defRPr>
                <a:solidFill>
                  <a:srgbClr val="404040"/>
                </a:solidFill>
                <a:latin typeface="Consolas" pitchFamily="49" charset="0"/>
                <a:cs typeface="Consolas" pitchFamily="49" charset="0"/>
              </a:defRPr>
            </a:lvl3pPr>
            <a:lvl4pPr marL="599044" indent="0">
              <a:lnSpc>
                <a:spcPct val="95000"/>
              </a:lnSpc>
              <a:buNone/>
              <a:defRPr>
                <a:solidFill>
                  <a:srgbClr val="404040"/>
                </a:solidFill>
                <a:latin typeface="Consolas" pitchFamily="49" charset="0"/>
                <a:cs typeface="Consolas" pitchFamily="49" charset="0"/>
              </a:defRPr>
            </a:lvl4pPr>
            <a:lvl5pPr marL="772922" indent="0">
              <a:lnSpc>
                <a:spcPct val="95000"/>
              </a:lnSpc>
              <a:buNone/>
              <a:defRPr>
                <a:solidFill>
                  <a:srgbClr val="404040"/>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2" name="Gráfico 41">
            <a:extLst>
              <a:ext uri="{FF2B5EF4-FFF2-40B4-BE49-F238E27FC236}">
                <a16:creationId xmlns:a16="http://schemas.microsoft.com/office/drawing/2014/main" id="{EB1776D4-B1C1-4EA3-A77A-EDAF7F52A9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47" name="Grupo 46">
            <a:extLst>
              <a:ext uri="{FF2B5EF4-FFF2-40B4-BE49-F238E27FC236}">
                <a16:creationId xmlns:a16="http://schemas.microsoft.com/office/drawing/2014/main" id="{5AD53532-4D2B-48E9-89CD-27FF5EDCD6B7}"/>
              </a:ext>
            </a:extLst>
          </p:cNvPr>
          <p:cNvGrpSpPr/>
          <p:nvPr userDrawn="1"/>
        </p:nvGrpSpPr>
        <p:grpSpPr>
          <a:xfrm>
            <a:off x="9813631" y="6311629"/>
            <a:ext cx="2305226" cy="464331"/>
            <a:chOff x="9955553" y="5742544"/>
            <a:chExt cx="2305226" cy="464331"/>
          </a:xfrm>
        </p:grpSpPr>
        <p:sp>
          <p:nvSpPr>
            <p:cNvPr id="48" name="CuadroTexto 47">
              <a:extLst>
                <a:ext uri="{FF2B5EF4-FFF2-40B4-BE49-F238E27FC236}">
                  <a16:creationId xmlns:a16="http://schemas.microsoft.com/office/drawing/2014/main" id="{189C544F-3102-42DD-BB9B-0E57B5BD4C7F}"/>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49" name="Imagen 48">
              <a:extLst>
                <a:ext uri="{FF2B5EF4-FFF2-40B4-BE49-F238E27FC236}">
                  <a16:creationId xmlns:a16="http://schemas.microsoft.com/office/drawing/2014/main" id="{69E6F0E1-8086-4F43-ADAC-B8FE876AAD09}"/>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265739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94163" y="1954226"/>
            <a:ext cx="11635240"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294162" y="861643"/>
            <a:ext cx="11635240" cy="747897"/>
          </a:xfrm>
        </p:spPr>
        <p:txBody>
          <a:bodyPr/>
          <a:lstStyle>
            <a:lvl1pPr>
              <a:defRPr>
                <a:solidFill>
                  <a:schemeClr val="bg2">
                    <a:lumMod val="25000"/>
                  </a:schemeClr>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pic>
        <p:nvPicPr>
          <p:cNvPr id="6" name="Imagen 5" descr="Imagen digital de una ciudad&#10;&#10;Descripción generada automáticamente con confianza media">
            <a:extLst>
              <a:ext uri="{FF2B5EF4-FFF2-40B4-BE49-F238E27FC236}">
                <a16:creationId xmlns:a16="http://schemas.microsoft.com/office/drawing/2014/main" id="{B3C93175-8274-4E0A-ADD2-FA90FBC7CB57}"/>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5" name="Text Placeholder 4"/>
          <p:cNvSpPr>
            <a:spLocks noGrp="1"/>
          </p:cNvSpPr>
          <p:nvPr>
            <p:ph type="body" sz="quarter" idx="10"/>
          </p:nvPr>
        </p:nvSpPr>
        <p:spPr>
          <a:xfrm>
            <a:off x="294164" y="1940171"/>
            <a:ext cx="11663373" cy="1975926"/>
          </a:xfrm>
          <a:prstGeom prst="rect">
            <a:avLst/>
          </a:prstGeom>
        </p:spPr>
        <p:txBody>
          <a:bodyPr/>
          <a:lstStyle>
            <a:lvl1pPr marL="0" indent="0">
              <a:spcBef>
                <a:spcPts val="1800"/>
              </a:spcBef>
              <a:buNone/>
              <a:defRPr sz="3001">
                <a:solidFill>
                  <a:schemeClr val="bg2">
                    <a:lumMod val="10000"/>
                  </a:schemeClr>
                </a:solidFill>
                <a:latin typeface="+mj-lt"/>
              </a:defRPr>
            </a:lvl1pPr>
            <a:lvl2pPr marL="0" indent="0">
              <a:buNone/>
              <a:defRPr sz="1500">
                <a:solidFill>
                  <a:schemeClr val="bg2">
                    <a:lumMod val="10000"/>
                  </a:schemeClr>
                </a:solidFill>
              </a:defRPr>
            </a:lvl2pPr>
            <a:lvl3pPr marL="173878" indent="0">
              <a:buNone/>
              <a:defRPr sz="1500">
                <a:solidFill>
                  <a:schemeClr val="bg2">
                    <a:lumMod val="10000"/>
                  </a:schemeClr>
                </a:solidFill>
              </a:defRPr>
            </a:lvl3pPr>
            <a:lvl4pPr marL="342991" indent="0">
              <a:buNone/>
              <a:defRPr sz="1500">
                <a:solidFill>
                  <a:schemeClr val="bg2">
                    <a:lumMod val="10000"/>
                  </a:schemeClr>
                </a:solidFill>
              </a:defRPr>
            </a:lvl4pPr>
            <a:lvl5pPr marL="520442" indent="0">
              <a:buNone/>
              <a:defRPr sz="1500">
                <a:solidFill>
                  <a:schemeClr val="bg2">
                    <a:lumMod val="1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294165" y="875718"/>
            <a:ext cx="11663373" cy="747897"/>
          </a:xfrm>
        </p:spPr>
        <p:txBody>
          <a:bodyPr/>
          <a:lstStyle>
            <a:lvl1pPr>
              <a:defRPr b="1">
                <a:solidFill>
                  <a:schemeClr val="bg2">
                    <a:lumMod val="25000"/>
                  </a:schemeClr>
                </a:solidFill>
              </a:defRPr>
            </a:lvl1pPr>
          </a:lstStyle>
          <a:p>
            <a:r>
              <a:rPr lang="en-US" dirty="0"/>
              <a:t>Click to edit Master title style</a:t>
            </a:r>
          </a:p>
        </p:txBody>
      </p:sp>
    </p:spTree>
    <p:extLst>
      <p:ext uri="{BB962C8B-B14F-4D97-AF65-F5344CB8AC3E}">
        <p14:creationId xmlns:p14="http://schemas.microsoft.com/office/powerpoint/2010/main" val="3074470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a:xfrm>
            <a:off x="294161" y="872197"/>
            <a:ext cx="11663377" cy="667014"/>
          </a:xfrm>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2-Content, no Bullets">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B6C2B95F-F738-42F9-A366-0F8D1D060F19}"/>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2" name="Title 1"/>
          <p:cNvSpPr>
            <a:spLocks noGrp="1"/>
          </p:cNvSpPr>
          <p:nvPr>
            <p:ph type="title"/>
          </p:nvPr>
        </p:nvSpPr>
        <p:spPr>
          <a:xfrm>
            <a:off x="294161" y="872197"/>
            <a:ext cx="11663377" cy="667014"/>
          </a:xfrm>
        </p:spPr>
        <p:txBody>
          <a:bodyPr/>
          <a:lstStyle>
            <a:lvl1pPr>
              <a:defRPr b="1">
                <a:solidFill>
                  <a:schemeClr val="bg2">
                    <a:lumMod val="25000"/>
                  </a:schemeClr>
                </a:solidFill>
              </a:defRPr>
            </a:lvl1pPr>
          </a:lstStyle>
          <a:p>
            <a:r>
              <a:rPr lang="en-US" dirty="0"/>
              <a:t>Click to edit Master title style</a:t>
            </a:r>
          </a:p>
        </p:txBody>
      </p:sp>
      <p:sp>
        <p:nvSpPr>
          <p:cNvPr id="6" name="Text Placeholder 5"/>
          <p:cNvSpPr>
            <a:spLocks noGrp="1"/>
          </p:cNvSpPr>
          <p:nvPr>
            <p:ph type="body" sz="quarter" idx="11"/>
          </p:nvPr>
        </p:nvSpPr>
        <p:spPr>
          <a:xfrm>
            <a:off x="295750" y="1940174"/>
            <a:ext cx="5640816" cy="2462213"/>
          </a:xfrm>
        </p:spPr>
        <p:txBody>
          <a:bodyPr/>
          <a:lstStyle>
            <a:lvl1pPr marL="0" indent="0">
              <a:spcBef>
                <a:spcPts val="900"/>
              </a:spcBef>
              <a:buNone/>
              <a:defRPr sz="3001">
                <a:solidFill>
                  <a:schemeClr val="bg2">
                    <a:lumMod val="25000"/>
                  </a:schemeClr>
                </a:solidFill>
                <a:latin typeface="+mj-lt"/>
              </a:defRPr>
            </a:lvl1pPr>
            <a:lvl2pPr marL="0" indent="0">
              <a:buNone/>
              <a:defRPr sz="1500">
                <a:solidFill>
                  <a:schemeClr val="bg2">
                    <a:lumMod val="25000"/>
                  </a:schemeClr>
                </a:solidFill>
              </a:defRPr>
            </a:lvl2pPr>
            <a:lvl3pPr marL="175069" indent="0">
              <a:buNone/>
              <a:defRPr sz="1500">
                <a:solidFill>
                  <a:schemeClr val="bg2">
                    <a:lumMod val="25000"/>
                  </a:schemeClr>
                </a:solidFill>
              </a:defRPr>
            </a:lvl3pPr>
            <a:lvl4pPr marL="342991" indent="0">
              <a:buNone/>
              <a:defRPr sz="1500">
                <a:solidFill>
                  <a:schemeClr val="bg2">
                    <a:lumMod val="25000"/>
                  </a:schemeClr>
                </a:solidFill>
              </a:defRPr>
            </a:lvl4pPr>
            <a:lvl5pPr marL="520442" indent="0">
              <a:buNone/>
              <a:defRPr sz="15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199164" y="1940174"/>
            <a:ext cx="5758117" cy="2462213"/>
          </a:xfrm>
        </p:spPr>
        <p:txBody>
          <a:bodyPr/>
          <a:lstStyle>
            <a:lvl1pPr marL="0" indent="0">
              <a:spcBef>
                <a:spcPts val="900"/>
              </a:spcBef>
              <a:buNone/>
              <a:defRPr lang="en-US" sz="3001" kern="1200" spc="-53" baseline="0" dirty="0" smtClean="0">
                <a:solidFill>
                  <a:schemeClr val="bg2">
                    <a:lumMod val="25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bg2">
                    <a:lumMod val="25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bg2">
                    <a:lumMod val="25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384521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678769"/>
            <a:ext cx="11151917" cy="747897"/>
          </a:xfrm>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2415769"/>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2415769"/>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5208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6283636" y="1897365"/>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Photo on Right">
    <p:spTree>
      <p:nvGrpSpPr>
        <p:cNvPr id="1" name=""/>
        <p:cNvGrpSpPr/>
        <p:nvPr/>
      </p:nvGrpSpPr>
      <p:grpSpPr>
        <a:xfrm>
          <a:off x="0" y="0"/>
          <a:ext cx="0" cy="0"/>
          <a:chOff x="0" y="0"/>
          <a:chExt cx="0" cy="0"/>
        </a:xfrm>
      </p:grpSpPr>
      <p:pic>
        <p:nvPicPr>
          <p:cNvPr id="5" name="Imagen 4" descr="Imagen digital de una ciudad&#10;&#10;Descripción generada automáticamente con confianza media">
            <a:extLst>
              <a:ext uri="{FF2B5EF4-FFF2-40B4-BE49-F238E27FC236}">
                <a16:creationId xmlns:a16="http://schemas.microsoft.com/office/drawing/2014/main" id="{CDCEA927-CD45-4D99-B6F3-89CC7F98EFDD}"/>
              </a:ext>
            </a:extLst>
          </p:cNvPr>
          <p:cNvPicPr>
            <a:picLocks noChangeAspect="1"/>
          </p:cNvPicPr>
          <p:nvPr userDrawn="1"/>
        </p:nvPicPr>
        <p:blipFill>
          <a:blip r:embed="rId2"/>
          <a:stretch>
            <a:fillRect/>
          </a:stretch>
        </p:blipFill>
        <p:spPr>
          <a:xfrm>
            <a:off x="0" y="1673"/>
            <a:ext cx="12192000" cy="6854653"/>
          </a:xfrm>
          <a:prstGeom prst="rect">
            <a:avLst/>
          </a:prstGeom>
        </p:spPr>
      </p:pic>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bg2">
                    <a:lumMod val="2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413176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454" y="228604"/>
            <a:ext cx="116950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253218" y="2034397"/>
            <a:ext cx="11690253" cy="205594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165" r:id="rId3"/>
    <p:sldLayoutId id="2147484091" r:id="rId4"/>
    <p:sldLayoutId id="2147484166" r:id="rId5"/>
    <p:sldLayoutId id="2147484147" r:id="rId6"/>
    <p:sldLayoutId id="2147484116" r:id="rId7"/>
    <p:sldLayoutId id="2147484167" r:id="rId8"/>
    <p:sldLayoutId id="2147484117" r:id="rId9"/>
    <p:sldLayoutId id="2147484168" r:id="rId10"/>
    <p:sldLayoutId id="2147484164" r:id="rId11"/>
    <p:sldLayoutId id="2147484170" r:id="rId12"/>
    <p:sldLayoutId id="2147484092" r:id="rId13"/>
    <p:sldLayoutId id="2147484169" r:id="rId14"/>
    <p:sldLayoutId id="2147484093" r:id="rId15"/>
    <p:sldLayoutId id="2147484171" r:id="rId16"/>
    <p:sldLayoutId id="2147484172" r:id="rId17"/>
    <p:sldLayoutId id="2147484173" r:id="rId18"/>
    <p:sldLayoutId id="2147484174" r:id="rId1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twitter.com/hashtag/CollabdaysBCN?src=hashtag_click"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hyperlink" Target="https://twitter.com/CollabDays" TargetMode="External"/><Relationship Id="rId5" Type="http://schemas.openxmlformats.org/officeDocument/2006/relationships/hyperlink" Target="https://twitter.com/SUG_Cat" TargetMode="Externa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s://powerapps.microsoft.com/es-es/blog/experimental-co-authoring-for-power-apps-studio/"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powerapps.microsoft.com/en-us/blog/source-code-files-for-canvas-app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github.com/microsoft/PowerApps-Language-Tooling" TargetMode="External"/><Relationship Id="rId5" Type="http://schemas.openxmlformats.org/officeDocument/2006/relationships/image" Target="../media/image33.gif"/><Relationship Id="rId4" Type="http://schemas.openxmlformats.org/officeDocument/2006/relationships/image" Target="../media/image32.gif"/></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3.jp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s-es/powerapps/developer/component-framework/reference/control/updateview" TargetMode="External"/><Relationship Id="rId2" Type="http://schemas.openxmlformats.org/officeDocument/2006/relationships/hyperlink" Target="https://docs.microsoft.com/es-es/powerapps/developer/component-framework/reference/control/init"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docs.microsoft.com/es-es/powerapps/developer/component-framework/reference/control/destroy" TargetMode="External"/><Relationship Id="rId4" Type="http://schemas.openxmlformats.org/officeDocument/2006/relationships/hyperlink" Target="https://docs.microsoft.com/es-es/powerapps/developer/component-framework/reference/control/getoutpu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PowerAppsTestAutomation"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877473-2229-4B84-B815-D429EA602C4E}"/>
              </a:ext>
            </a:extLst>
          </p:cNvPr>
          <p:cNvPicPr>
            <a:picLocks noChangeAspect="1"/>
          </p:cNvPicPr>
          <p:nvPr/>
        </p:nvPicPr>
        <p:blipFill rotWithShape="1">
          <a:blip r:embed="rId3"/>
          <a:srcRect b="14372"/>
          <a:stretch/>
        </p:blipFill>
        <p:spPr>
          <a:xfrm>
            <a:off x="0" y="702858"/>
            <a:ext cx="12192000" cy="6155142"/>
          </a:xfrm>
          <a:prstGeom prst="rect">
            <a:avLst/>
          </a:prstGeom>
        </p:spPr>
      </p:pic>
      <p:sp>
        <p:nvSpPr>
          <p:cNvPr id="8" name="Rectangle 7">
            <a:extLst>
              <a:ext uri="{FF2B5EF4-FFF2-40B4-BE49-F238E27FC236}">
                <a16:creationId xmlns:a16="http://schemas.microsoft.com/office/drawing/2014/main" id="{5A77427A-A2E7-4701-85DE-302633DBCEFB}"/>
              </a:ext>
            </a:extLst>
          </p:cNvPr>
          <p:cNvSpPr/>
          <p:nvPr/>
        </p:nvSpPr>
        <p:spPr bwMode="auto">
          <a:xfrm>
            <a:off x="1" y="6284515"/>
            <a:ext cx="12300044" cy="573486"/>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sp>
        <p:nvSpPr>
          <p:cNvPr id="6" name="Title 16"/>
          <p:cNvSpPr>
            <a:spLocks noGrp="1"/>
          </p:cNvSpPr>
          <p:nvPr>
            <p:ph type="title" idx="4294967295"/>
          </p:nvPr>
        </p:nvSpPr>
        <p:spPr>
          <a:xfrm>
            <a:off x="0" y="3960814"/>
            <a:ext cx="12192000" cy="1220787"/>
          </a:xfrm>
          <a:solidFill>
            <a:srgbClr val="F2F2F2"/>
          </a:solidFill>
          <a:ln>
            <a:noFill/>
          </a:ln>
        </p:spPr>
        <p:txBody>
          <a:bodyPr vert="horz" wrap="square" lIns="137196" tIns="102897" rIns="137736" bIns="34299" rtlCol="0" anchor="ctr" anchorCtr="0">
            <a:normAutofit/>
          </a:bodyPr>
          <a:lstStyle/>
          <a:p>
            <a:pPr algn="l" fontAlgn="base"/>
            <a:r>
              <a:rPr lang="es-ES" sz="3200" b="1" i="0" dirty="0">
                <a:solidFill>
                  <a:srgbClr val="111111"/>
                </a:solidFill>
                <a:effectLst/>
                <a:latin typeface="Open Sans" panose="020B0606030504020204" pitchFamily="34" charset="0"/>
              </a:rPr>
              <a:t>Estrategias de desarrollo con Azure y Powerapps</a:t>
            </a:r>
          </a:p>
        </p:txBody>
      </p:sp>
      <p:sp>
        <p:nvSpPr>
          <p:cNvPr id="10" name="Text Placeholder 9"/>
          <p:cNvSpPr>
            <a:spLocks noGrp="1"/>
          </p:cNvSpPr>
          <p:nvPr>
            <p:ph type="body" sz="quarter" idx="4294967295"/>
          </p:nvPr>
        </p:nvSpPr>
        <p:spPr>
          <a:xfrm>
            <a:off x="0" y="5093705"/>
            <a:ext cx="12192000" cy="1220786"/>
          </a:xfrm>
          <a:solidFill>
            <a:srgbClr val="F2F2F2"/>
          </a:solidFill>
          <a:ln>
            <a:noFill/>
          </a:ln>
        </p:spPr>
        <p:txBody>
          <a:bodyPr anchor="ctr">
            <a:normAutofit/>
          </a:bodyPr>
          <a:lstStyle/>
          <a:p>
            <a:pPr marL="180000" indent="0">
              <a:buNone/>
            </a:pPr>
            <a:r>
              <a:rPr lang="en-US" sz="2000" b="1" dirty="0"/>
              <a:t>Sergio Hernández Mancebo / @shmancebo</a:t>
            </a:r>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9336063" y="4114548"/>
            <a:ext cx="2429214" cy="2429214"/>
          </a:xfrm>
          <a:prstGeom prst="rect">
            <a:avLst/>
          </a:prstGeom>
        </p:spPr>
      </p:pic>
      <p:sp>
        <p:nvSpPr>
          <p:cNvPr id="15" name="CuadroTexto 14">
            <a:extLst>
              <a:ext uri="{FF2B5EF4-FFF2-40B4-BE49-F238E27FC236}">
                <a16:creationId xmlns:a16="http://schemas.microsoft.com/office/drawing/2014/main" id="{975C92B3-A482-4A1E-8D41-26C47F9E42BA}"/>
              </a:ext>
            </a:extLst>
          </p:cNvPr>
          <p:cNvSpPr txBox="1"/>
          <p:nvPr/>
        </p:nvSpPr>
        <p:spPr>
          <a:xfrm>
            <a:off x="3200415" y="6359096"/>
            <a:ext cx="5899215" cy="369332"/>
          </a:xfrm>
          <a:prstGeom prst="rect">
            <a:avLst/>
          </a:prstGeom>
          <a:noFill/>
        </p:spPr>
        <p:txBody>
          <a:bodyPr wrap="square">
            <a:spAutoFit/>
          </a:bodyPr>
          <a:lstStyle/>
          <a:p>
            <a:pPr algn="l"/>
            <a:r>
              <a:rPr lang="en-US" dirty="0">
                <a:solidFill>
                  <a:schemeClr val="bg1"/>
                </a:solidFill>
                <a:latin typeface="TwitterChirp"/>
                <a:hlinkClick r:id="rId5">
                  <a:extLst>
                    <a:ext uri="{A12FA001-AC4F-418D-AE19-62706E023703}">
                      <ahyp:hlinkClr xmlns:ahyp="http://schemas.microsoft.com/office/drawing/2018/hyperlinkcolor" val="tx"/>
                    </a:ext>
                  </a:extLst>
                </a:hlinkClick>
              </a:rPr>
              <a:t>@SUG_Cat</a:t>
            </a:r>
            <a:r>
              <a:rPr lang="en-US" dirty="0">
                <a:solidFill>
                  <a:schemeClr val="bg1"/>
                </a:solidFill>
                <a:latin typeface="TwitterChirp"/>
              </a:rPr>
              <a:t>       </a:t>
            </a:r>
            <a:r>
              <a:rPr lang="en-US" dirty="0">
                <a:solidFill>
                  <a:schemeClr val="bg1"/>
                </a:solidFill>
                <a:latin typeface="TwitterChirp"/>
                <a:hlinkClick r:id="rId6">
                  <a:extLst>
                    <a:ext uri="{A12FA001-AC4F-418D-AE19-62706E023703}">
                      <ahyp:hlinkClr xmlns:ahyp="http://schemas.microsoft.com/office/drawing/2018/hyperlinkcolor" val="tx"/>
                    </a:ext>
                  </a:extLst>
                </a:hlinkClick>
              </a:rPr>
              <a:t>@CollabDays</a:t>
            </a:r>
            <a:r>
              <a:rPr lang="en-US" dirty="0">
                <a:solidFill>
                  <a:schemeClr val="bg1"/>
                </a:solidFill>
                <a:latin typeface="TwitterChirp"/>
              </a:rPr>
              <a:t>      </a:t>
            </a:r>
            <a:r>
              <a:rPr lang="en-US" dirty="0">
                <a:solidFill>
                  <a:schemeClr val="bg1"/>
                </a:solidFill>
                <a:latin typeface="TwitterChirp"/>
                <a:hlinkClick r:id="rId7">
                  <a:extLst>
                    <a:ext uri="{A12FA001-AC4F-418D-AE19-62706E023703}">
                      <ahyp:hlinkClr xmlns:ahyp="http://schemas.microsoft.com/office/drawing/2018/hyperlinkcolor" val="tx"/>
                    </a:ext>
                  </a:extLst>
                </a:hlinkClick>
              </a:rPr>
              <a:t>#CollabdaysBCN</a:t>
            </a:r>
            <a:endParaRPr lang="en-US" dirty="0">
              <a:solidFill>
                <a:schemeClr val="bg1"/>
              </a:solidFill>
              <a:latin typeface="TwitterChirp"/>
            </a:endParaRPr>
          </a:p>
        </p:txBody>
      </p:sp>
      <p:sp>
        <p:nvSpPr>
          <p:cNvPr id="9" name="CuadroTexto 8">
            <a:extLst>
              <a:ext uri="{FF2B5EF4-FFF2-40B4-BE49-F238E27FC236}">
                <a16:creationId xmlns:a16="http://schemas.microsoft.com/office/drawing/2014/main" id="{C430B072-DBFF-4BDE-8C10-D5371346F980}"/>
              </a:ext>
            </a:extLst>
          </p:cNvPr>
          <p:cNvSpPr txBox="1"/>
          <p:nvPr/>
        </p:nvSpPr>
        <p:spPr>
          <a:xfrm>
            <a:off x="9489828" y="6375955"/>
            <a:ext cx="4642338" cy="369332"/>
          </a:xfrm>
          <a:prstGeom prst="rect">
            <a:avLst/>
          </a:prstGeom>
          <a:noFill/>
        </p:spPr>
        <p:txBody>
          <a:bodyPr wrap="square">
            <a:spAutoFit/>
          </a:bodyPr>
          <a:lstStyle/>
          <a:p>
            <a:pPr algn="l"/>
            <a:r>
              <a:rPr lang="en-US" dirty="0">
                <a:solidFill>
                  <a:schemeClr val="bg1"/>
                </a:solidFill>
                <a:latin typeface="TwitterChirp"/>
              </a:rPr>
              <a:t> 6 of November 2021</a:t>
            </a: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D1861-6269-4A26-BF18-161D85BA5453}"/>
              </a:ext>
            </a:extLst>
          </p:cNvPr>
          <p:cNvSpPr>
            <a:spLocks noGrp="1"/>
          </p:cNvSpPr>
          <p:nvPr>
            <p:ph type="title"/>
          </p:nvPr>
        </p:nvSpPr>
        <p:spPr>
          <a:xfrm>
            <a:off x="519248" y="234993"/>
            <a:ext cx="11151917" cy="747897"/>
          </a:xfrm>
        </p:spPr>
        <p:txBody>
          <a:bodyPr spcFirstLastPara="1" vert="horz" wrap="square" lIns="91440" tIns="45720" rIns="91440" bIns="45720" rtlCol="0" anchor="ctr" anchorCtr="0">
            <a:normAutofit/>
          </a:bodyPr>
          <a:lstStyle/>
          <a:p>
            <a:r>
              <a:rPr lang="en-US" dirty="0"/>
              <a:t>COMING SOON / PREVIEW FEATURES</a:t>
            </a:r>
          </a:p>
        </p:txBody>
      </p:sp>
      <p:sp>
        <p:nvSpPr>
          <p:cNvPr id="7" name="CuadroTexto 6">
            <a:extLst>
              <a:ext uri="{FF2B5EF4-FFF2-40B4-BE49-F238E27FC236}">
                <a16:creationId xmlns:a16="http://schemas.microsoft.com/office/drawing/2014/main" id="{75411BF3-81BB-4365-A543-AA9BFC1D1F46}"/>
              </a:ext>
            </a:extLst>
          </p:cNvPr>
          <p:cNvSpPr txBox="1"/>
          <p:nvPr/>
        </p:nvSpPr>
        <p:spPr>
          <a:xfrm>
            <a:off x="519248" y="883596"/>
            <a:ext cx="11013622" cy="369332"/>
          </a:xfrm>
          <a:prstGeom prst="rect">
            <a:avLst/>
          </a:prstGeom>
          <a:noFill/>
        </p:spPr>
        <p:txBody>
          <a:bodyPr wrap="square">
            <a:spAutoFit/>
          </a:bodyPr>
          <a:lstStyle/>
          <a:p>
            <a:r>
              <a:rPr lang="en-US" dirty="0">
                <a:hlinkClick r:id="rId2"/>
              </a:rPr>
              <a:t>Experimental Co-authoring for Power Apps Studio | Microsoft Power Apps</a:t>
            </a:r>
            <a:endParaRPr lang="es-ES" dirty="0"/>
          </a:p>
        </p:txBody>
      </p:sp>
      <p:pic>
        <p:nvPicPr>
          <p:cNvPr id="1026" name="Picture 2">
            <a:extLst>
              <a:ext uri="{FF2B5EF4-FFF2-40B4-BE49-F238E27FC236}">
                <a16:creationId xmlns:a16="http://schemas.microsoft.com/office/drawing/2014/main" id="{5CB44C8C-1BD6-48FB-AEF8-56272373F5F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74691" y="1374193"/>
            <a:ext cx="8241030" cy="443921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F61430EA-5E3C-486C-B75B-F70586F8744F}"/>
              </a:ext>
            </a:extLst>
          </p:cNvPr>
          <p:cNvSpPr txBox="1"/>
          <p:nvPr/>
        </p:nvSpPr>
        <p:spPr>
          <a:xfrm>
            <a:off x="519248" y="5934670"/>
            <a:ext cx="11379382" cy="646331"/>
          </a:xfrm>
          <a:prstGeom prst="rect">
            <a:avLst/>
          </a:prstGeom>
          <a:noFill/>
        </p:spPr>
        <p:txBody>
          <a:bodyPr wrap="square">
            <a:spAutoFit/>
          </a:bodyPr>
          <a:lstStyle/>
          <a:p>
            <a:r>
              <a:rPr lang="en-US" b="0" i="0" dirty="0">
                <a:solidFill>
                  <a:srgbClr val="333333"/>
                </a:solidFill>
                <a:effectLst/>
                <a:latin typeface="Segoe UI Condensed"/>
              </a:rPr>
              <a:t>It will arrive by the beginning of December.  We’ll announce when it is ready in the Power Apps community forum.</a:t>
            </a:r>
            <a:endParaRPr lang="es-ES" dirty="0"/>
          </a:p>
        </p:txBody>
      </p:sp>
    </p:spTree>
    <p:extLst>
      <p:ext uri="{BB962C8B-B14F-4D97-AF65-F5344CB8AC3E}">
        <p14:creationId xmlns:p14="http://schemas.microsoft.com/office/powerpoint/2010/main" val="3098694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D1861-6269-4A26-BF18-161D85BA5453}"/>
              </a:ext>
            </a:extLst>
          </p:cNvPr>
          <p:cNvSpPr>
            <a:spLocks noGrp="1"/>
          </p:cNvSpPr>
          <p:nvPr>
            <p:ph type="title"/>
          </p:nvPr>
        </p:nvSpPr>
        <p:spPr>
          <a:xfrm>
            <a:off x="519248" y="234993"/>
            <a:ext cx="11151917" cy="747897"/>
          </a:xfrm>
        </p:spPr>
        <p:txBody>
          <a:bodyPr spcFirstLastPara="1" vert="horz" wrap="square" lIns="91440" tIns="45720" rIns="91440" bIns="45720" rtlCol="0" anchor="ctr" anchorCtr="0">
            <a:normAutofit/>
          </a:bodyPr>
          <a:lstStyle/>
          <a:p>
            <a:r>
              <a:rPr lang="en-US" dirty="0"/>
              <a:t>READY!!!</a:t>
            </a:r>
          </a:p>
        </p:txBody>
      </p:sp>
      <p:sp>
        <p:nvSpPr>
          <p:cNvPr id="6" name="CuadroTexto 5">
            <a:extLst>
              <a:ext uri="{FF2B5EF4-FFF2-40B4-BE49-F238E27FC236}">
                <a16:creationId xmlns:a16="http://schemas.microsoft.com/office/drawing/2014/main" id="{113E8C82-4672-4ABA-B471-8823F90CD969}"/>
              </a:ext>
            </a:extLst>
          </p:cNvPr>
          <p:cNvSpPr txBox="1"/>
          <p:nvPr/>
        </p:nvSpPr>
        <p:spPr>
          <a:xfrm>
            <a:off x="519248" y="1029345"/>
            <a:ext cx="6097904" cy="369332"/>
          </a:xfrm>
          <a:prstGeom prst="rect">
            <a:avLst/>
          </a:prstGeom>
          <a:noFill/>
        </p:spPr>
        <p:txBody>
          <a:bodyPr wrap="square">
            <a:spAutoFit/>
          </a:bodyPr>
          <a:lstStyle/>
          <a:p>
            <a:r>
              <a:rPr lang="es-ES" dirty="0" err="1">
                <a:hlinkClick r:id="rId3"/>
              </a:rPr>
              <a:t>Source</a:t>
            </a:r>
            <a:r>
              <a:rPr lang="es-ES" dirty="0">
                <a:hlinkClick r:id="rId3"/>
              </a:rPr>
              <a:t> </a:t>
            </a:r>
            <a:r>
              <a:rPr lang="es-ES" dirty="0" err="1">
                <a:hlinkClick r:id="rId3"/>
              </a:rPr>
              <a:t>code</a:t>
            </a:r>
            <a:r>
              <a:rPr lang="es-ES" dirty="0">
                <a:hlinkClick r:id="rId3"/>
              </a:rPr>
              <a:t> files </a:t>
            </a:r>
            <a:r>
              <a:rPr lang="es-ES" dirty="0" err="1">
                <a:hlinkClick r:id="rId3"/>
              </a:rPr>
              <a:t>for</a:t>
            </a:r>
            <a:r>
              <a:rPr lang="es-ES" dirty="0">
                <a:hlinkClick r:id="rId3"/>
              </a:rPr>
              <a:t> </a:t>
            </a:r>
            <a:r>
              <a:rPr lang="es-ES" dirty="0" err="1">
                <a:hlinkClick r:id="rId3"/>
              </a:rPr>
              <a:t>Canvas</a:t>
            </a:r>
            <a:r>
              <a:rPr lang="es-ES" dirty="0">
                <a:hlinkClick r:id="rId3"/>
              </a:rPr>
              <a:t> apps | Microsoft </a:t>
            </a:r>
            <a:r>
              <a:rPr lang="es-ES" dirty="0" err="1">
                <a:hlinkClick r:id="rId3"/>
              </a:rPr>
              <a:t>Power</a:t>
            </a:r>
            <a:r>
              <a:rPr lang="es-ES" dirty="0">
                <a:hlinkClick r:id="rId3"/>
              </a:rPr>
              <a:t> Apps</a:t>
            </a:r>
            <a:endParaRPr lang="es-ES" dirty="0"/>
          </a:p>
        </p:txBody>
      </p:sp>
      <p:pic>
        <p:nvPicPr>
          <p:cNvPr id="2050" name="Picture 2">
            <a:extLst>
              <a:ext uri="{FF2B5EF4-FFF2-40B4-BE49-F238E27FC236}">
                <a16:creationId xmlns:a16="http://schemas.microsoft.com/office/drawing/2014/main" id="{5CBE2569-D57A-4A06-AAAF-D7213AF9888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73930" y="2042863"/>
            <a:ext cx="6218070" cy="34911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2AC9DC-16BD-4DC3-BFCE-A646C8BC894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19248" y="1627076"/>
            <a:ext cx="5326564" cy="299064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A2668207-5919-4539-8D2E-EB0772F1B406}"/>
              </a:ext>
            </a:extLst>
          </p:cNvPr>
          <p:cNvSpPr txBox="1"/>
          <p:nvPr/>
        </p:nvSpPr>
        <p:spPr>
          <a:xfrm>
            <a:off x="519248" y="5947692"/>
            <a:ext cx="11276512" cy="646331"/>
          </a:xfrm>
          <a:prstGeom prst="rect">
            <a:avLst/>
          </a:prstGeom>
          <a:noFill/>
        </p:spPr>
        <p:txBody>
          <a:bodyPr wrap="square">
            <a:spAutoFit/>
          </a:bodyPr>
          <a:lstStyle/>
          <a:p>
            <a:r>
              <a:rPr lang="es-ES" dirty="0" err="1">
                <a:hlinkClick r:id="rId6"/>
              </a:rPr>
              <a:t>microsoft</a:t>
            </a:r>
            <a:r>
              <a:rPr lang="es-ES" dirty="0">
                <a:hlinkClick r:id="rId6"/>
              </a:rPr>
              <a:t>/PowerApps-</a:t>
            </a:r>
            <a:r>
              <a:rPr lang="es-ES" dirty="0" err="1">
                <a:hlinkClick r:id="rId6"/>
              </a:rPr>
              <a:t>Language</a:t>
            </a:r>
            <a:r>
              <a:rPr lang="es-ES" dirty="0">
                <a:hlinkClick r:id="rId6"/>
              </a:rPr>
              <a:t>-</a:t>
            </a:r>
            <a:r>
              <a:rPr lang="es-ES" dirty="0" err="1">
                <a:hlinkClick r:id="rId6"/>
              </a:rPr>
              <a:t>Tooling</a:t>
            </a:r>
            <a:r>
              <a:rPr lang="es-ES" dirty="0">
                <a:hlinkClick r:id="rId6"/>
              </a:rPr>
              <a:t>: </a:t>
            </a:r>
            <a:r>
              <a:rPr lang="es-ES" dirty="0" err="1">
                <a:hlinkClick r:id="rId6"/>
              </a:rPr>
              <a:t>Tooling</a:t>
            </a:r>
            <a:r>
              <a:rPr lang="es-ES" dirty="0">
                <a:hlinkClick r:id="rId6"/>
              </a:rPr>
              <a:t> </a:t>
            </a:r>
            <a:r>
              <a:rPr lang="es-ES" dirty="0" err="1">
                <a:hlinkClick r:id="rId6"/>
              </a:rPr>
              <a:t>support</a:t>
            </a:r>
            <a:r>
              <a:rPr lang="es-ES" dirty="0">
                <a:hlinkClick r:id="rId6"/>
              </a:rPr>
              <a:t> </a:t>
            </a:r>
            <a:r>
              <a:rPr lang="es-ES" dirty="0" err="1">
                <a:hlinkClick r:id="rId6"/>
              </a:rPr>
              <a:t>for</a:t>
            </a:r>
            <a:r>
              <a:rPr lang="es-ES" dirty="0">
                <a:hlinkClick r:id="rId6"/>
              </a:rPr>
              <a:t> PowerApps </a:t>
            </a:r>
            <a:r>
              <a:rPr lang="es-ES" dirty="0" err="1">
                <a:hlinkClick r:id="rId6"/>
              </a:rPr>
              <a:t>language</a:t>
            </a:r>
            <a:r>
              <a:rPr lang="es-ES" dirty="0">
                <a:hlinkClick r:id="rId6"/>
              </a:rPr>
              <a:t> and .</a:t>
            </a:r>
            <a:r>
              <a:rPr lang="es-ES" dirty="0" err="1">
                <a:hlinkClick r:id="rId6"/>
              </a:rPr>
              <a:t>msapp</a:t>
            </a:r>
            <a:r>
              <a:rPr lang="es-ES" dirty="0">
                <a:hlinkClick r:id="rId6"/>
              </a:rPr>
              <a:t> files (github.com)</a:t>
            </a:r>
            <a:endParaRPr lang="es-ES" dirty="0"/>
          </a:p>
        </p:txBody>
      </p:sp>
    </p:spTree>
    <p:extLst>
      <p:ext uri="{BB962C8B-B14F-4D97-AF65-F5344CB8AC3E}">
        <p14:creationId xmlns:p14="http://schemas.microsoft.com/office/powerpoint/2010/main" val="1975484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885E0-8D39-463D-AB06-8B97157BBACB}"/>
              </a:ext>
            </a:extLst>
          </p:cNvPr>
          <p:cNvSpPr>
            <a:spLocks noGrp="1"/>
          </p:cNvSpPr>
          <p:nvPr>
            <p:ph type="title"/>
          </p:nvPr>
        </p:nvSpPr>
        <p:spPr/>
        <p:txBody>
          <a:bodyPr>
            <a:normAutofit/>
          </a:bodyPr>
          <a:lstStyle/>
          <a:p>
            <a:r>
              <a:rPr lang="es-ES" dirty="0"/>
              <a:t>Opciones para desarrollar nuestras APPS</a:t>
            </a:r>
          </a:p>
        </p:txBody>
      </p:sp>
      <p:sp>
        <p:nvSpPr>
          <p:cNvPr id="8" name="CuadroTexto 7">
            <a:extLst>
              <a:ext uri="{FF2B5EF4-FFF2-40B4-BE49-F238E27FC236}">
                <a16:creationId xmlns:a16="http://schemas.microsoft.com/office/drawing/2014/main" id="{0D59167C-63E1-49B8-8A00-110F7B2FC8AF}"/>
              </a:ext>
            </a:extLst>
          </p:cNvPr>
          <p:cNvSpPr txBox="1"/>
          <p:nvPr/>
        </p:nvSpPr>
        <p:spPr>
          <a:xfrm>
            <a:off x="7556290" y="1820380"/>
            <a:ext cx="1029449" cy="307777"/>
          </a:xfrm>
          <a:prstGeom prst="rect">
            <a:avLst/>
          </a:prstGeom>
          <a:noFill/>
        </p:spPr>
        <p:txBody>
          <a:bodyPr wrap="square" rtlCol="0">
            <a:spAutoFit/>
          </a:bodyPr>
          <a:lstStyle/>
          <a:p>
            <a:r>
              <a:rPr lang="es-ES" sz="1400" b="1" dirty="0">
                <a:solidFill>
                  <a:schemeClr val="bg1"/>
                </a:solidFill>
              </a:rPr>
              <a:t>OPCION 1</a:t>
            </a:r>
          </a:p>
        </p:txBody>
      </p:sp>
      <p:sp>
        <p:nvSpPr>
          <p:cNvPr id="9" name="CuadroTexto 8">
            <a:extLst>
              <a:ext uri="{FF2B5EF4-FFF2-40B4-BE49-F238E27FC236}">
                <a16:creationId xmlns:a16="http://schemas.microsoft.com/office/drawing/2014/main" id="{D6888B1A-872B-4085-937D-30BADA432199}"/>
              </a:ext>
            </a:extLst>
          </p:cNvPr>
          <p:cNvSpPr txBox="1"/>
          <p:nvPr/>
        </p:nvSpPr>
        <p:spPr>
          <a:xfrm>
            <a:off x="7556290" y="1820380"/>
            <a:ext cx="3716787" cy="2031325"/>
          </a:xfrm>
          <a:prstGeom prst="rect">
            <a:avLst/>
          </a:prstGeom>
          <a:noFill/>
        </p:spPr>
        <p:txBody>
          <a:bodyPr wrap="none" rtlCol="0">
            <a:spAutoFit/>
          </a:bodyPr>
          <a:lstStyle>
            <a:defPPr>
              <a:defRPr lang="en-US"/>
            </a:defPPr>
            <a:lvl1pPr>
              <a:defRPr sz="1400" b="1">
                <a:solidFill>
                  <a:schemeClr val="accent3"/>
                </a:solidFill>
              </a:defRPr>
            </a:lvl1pPr>
          </a:lstStyle>
          <a:p>
            <a:r>
              <a:rPr lang="es-ES" dirty="0">
                <a:solidFill>
                  <a:schemeClr val="tx1"/>
                </a:solidFill>
              </a:rPr>
              <a:t>OPCION 1</a:t>
            </a:r>
          </a:p>
          <a:p>
            <a:endParaRPr lang="es-ES" dirty="0">
              <a:solidFill>
                <a:schemeClr val="tx1"/>
              </a:solidFill>
            </a:endParaRPr>
          </a:p>
          <a:p>
            <a:r>
              <a:rPr lang="es-ES" b="0" dirty="0">
                <a:solidFill>
                  <a:schemeClr val="tx1"/>
                </a:solidFill>
              </a:rPr>
              <a:t>UI 100% con Canvas App</a:t>
            </a:r>
          </a:p>
          <a:p>
            <a:endParaRPr lang="es-ES" b="0" dirty="0">
              <a:solidFill>
                <a:schemeClr val="tx1"/>
              </a:solidFill>
            </a:endParaRPr>
          </a:p>
          <a:p>
            <a:r>
              <a:rPr lang="es-ES" b="0" dirty="0">
                <a:solidFill>
                  <a:schemeClr val="tx1"/>
                </a:solidFill>
              </a:rPr>
              <a:t>Data Connectors </a:t>
            </a:r>
          </a:p>
          <a:p>
            <a:endParaRPr lang="es-ES" b="0" dirty="0">
              <a:solidFill>
                <a:schemeClr val="tx1"/>
              </a:solidFill>
            </a:endParaRPr>
          </a:p>
          <a:p>
            <a:r>
              <a:rPr lang="es-ES" b="0" dirty="0">
                <a:solidFill>
                  <a:schemeClr val="tx1"/>
                </a:solidFill>
              </a:rPr>
              <a:t>Formulas y colecciones de datos para aplicar</a:t>
            </a:r>
          </a:p>
          <a:p>
            <a:r>
              <a:rPr lang="es-ES" b="0" dirty="0">
                <a:solidFill>
                  <a:schemeClr val="tx1"/>
                </a:solidFill>
              </a:rPr>
              <a:t>La lógica de negocio</a:t>
            </a:r>
          </a:p>
          <a:p>
            <a:endParaRPr lang="es-ES" dirty="0">
              <a:solidFill>
                <a:schemeClr val="tx1"/>
              </a:solidFill>
            </a:endParaRPr>
          </a:p>
        </p:txBody>
      </p:sp>
      <p:sp>
        <p:nvSpPr>
          <p:cNvPr id="10" name="CuadroTexto 9">
            <a:extLst>
              <a:ext uri="{FF2B5EF4-FFF2-40B4-BE49-F238E27FC236}">
                <a16:creationId xmlns:a16="http://schemas.microsoft.com/office/drawing/2014/main" id="{08887B5C-7733-40C0-9023-E562E7CFE588}"/>
              </a:ext>
            </a:extLst>
          </p:cNvPr>
          <p:cNvSpPr txBox="1"/>
          <p:nvPr/>
        </p:nvSpPr>
        <p:spPr>
          <a:xfrm>
            <a:off x="7556290" y="4353728"/>
            <a:ext cx="3825278" cy="1169551"/>
          </a:xfrm>
          <a:prstGeom prst="rect">
            <a:avLst/>
          </a:prstGeom>
          <a:noFill/>
        </p:spPr>
        <p:txBody>
          <a:bodyPr wrap="none" rtlCol="0">
            <a:spAutoFit/>
          </a:bodyPr>
          <a:lstStyle/>
          <a:p>
            <a:r>
              <a:rPr lang="es-ES" sz="1400" b="1" dirty="0"/>
              <a:t>Escenario</a:t>
            </a:r>
          </a:p>
          <a:p>
            <a:endParaRPr lang="es-ES" sz="1400" dirty="0"/>
          </a:p>
          <a:p>
            <a:r>
              <a:rPr lang="es-ES" sz="1400" dirty="0"/>
              <a:t>1 developer max de forma concurrente</a:t>
            </a:r>
          </a:p>
          <a:p>
            <a:r>
              <a:rPr lang="es-ES" sz="1400" dirty="0"/>
              <a:t>Aplicaciones muy muy sencillas, posiblemente</a:t>
            </a:r>
          </a:p>
          <a:p>
            <a:r>
              <a:rPr lang="es-ES" sz="1400" dirty="0"/>
              <a:t>Orientadas a Citizien developers</a:t>
            </a:r>
          </a:p>
        </p:txBody>
      </p:sp>
      <p:grpSp>
        <p:nvGrpSpPr>
          <p:cNvPr id="11" name="Grupo 10">
            <a:extLst>
              <a:ext uri="{FF2B5EF4-FFF2-40B4-BE49-F238E27FC236}">
                <a16:creationId xmlns:a16="http://schemas.microsoft.com/office/drawing/2014/main" id="{1165C365-AB25-46A7-8B27-D76D7A64A733}"/>
              </a:ext>
            </a:extLst>
          </p:cNvPr>
          <p:cNvGrpSpPr/>
          <p:nvPr/>
        </p:nvGrpSpPr>
        <p:grpSpPr>
          <a:xfrm>
            <a:off x="549623" y="1799814"/>
            <a:ext cx="6777683" cy="3679921"/>
            <a:chOff x="916237" y="1395578"/>
            <a:chExt cx="6964626" cy="3862222"/>
          </a:xfrm>
        </p:grpSpPr>
        <p:pic>
          <p:nvPicPr>
            <p:cNvPr id="12" name="Imagen 11">
              <a:extLst>
                <a:ext uri="{FF2B5EF4-FFF2-40B4-BE49-F238E27FC236}">
                  <a16:creationId xmlns:a16="http://schemas.microsoft.com/office/drawing/2014/main" id="{3274D27A-A5B6-48D2-A034-C95AC1C7A1F7}"/>
                </a:ext>
              </a:extLst>
            </p:cNvPr>
            <p:cNvPicPr>
              <a:picLocks noChangeAspect="1"/>
            </p:cNvPicPr>
            <p:nvPr/>
          </p:nvPicPr>
          <p:blipFill rotWithShape="1">
            <a:blip r:embed="rId2"/>
            <a:srcRect t="1" r="871" b="800"/>
            <a:stretch/>
          </p:blipFill>
          <p:spPr>
            <a:xfrm>
              <a:off x="916237" y="1395578"/>
              <a:ext cx="6964626" cy="3862222"/>
            </a:xfrm>
            <a:prstGeom prst="rect">
              <a:avLst/>
            </a:prstGeom>
          </p:spPr>
        </p:pic>
        <p:sp>
          <p:nvSpPr>
            <p:cNvPr id="13" name="Rectángulo 12">
              <a:extLst>
                <a:ext uri="{FF2B5EF4-FFF2-40B4-BE49-F238E27FC236}">
                  <a16:creationId xmlns:a16="http://schemas.microsoft.com/office/drawing/2014/main" id="{C5C253B9-50A2-4121-93DB-5F2F6A740AEF}"/>
                </a:ext>
              </a:extLst>
            </p:cNvPr>
            <p:cNvSpPr/>
            <p:nvPr/>
          </p:nvSpPr>
          <p:spPr>
            <a:xfrm>
              <a:off x="2422689" y="2460396"/>
              <a:ext cx="1649690" cy="2797404"/>
            </a:xfrm>
            <a:prstGeom prst="rect">
              <a:avLst/>
            </a:prstGeom>
            <a:solidFill>
              <a:srgbClr val="DBEFF9">
                <a:alpha val="54000"/>
              </a:srgbClr>
            </a:solidFill>
            <a:ln w="10795" cap="flat" cmpd="sng" algn="ctr">
              <a:noFill/>
              <a:prstDash val="solid"/>
            </a:ln>
            <a:effectLst/>
          </p:spPr>
          <p:txBody>
            <a:bodyPr rtlCol="0" anchor="ctr"/>
            <a:lstStyle/>
            <a:p>
              <a:pPr algn="ctr" defTabSz="1219120">
                <a:defRPr/>
              </a:pPr>
              <a:endParaRPr lang="es-ES" sz="2400">
                <a:solidFill>
                  <a:prstClr val="white"/>
                </a:solidFill>
                <a:latin typeface="Segoe UI"/>
              </a:endParaRPr>
            </a:p>
          </p:txBody>
        </p:sp>
        <p:sp>
          <p:nvSpPr>
            <p:cNvPr id="14" name="Rectángulo 13">
              <a:extLst>
                <a:ext uri="{FF2B5EF4-FFF2-40B4-BE49-F238E27FC236}">
                  <a16:creationId xmlns:a16="http://schemas.microsoft.com/office/drawing/2014/main" id="{DF223B93-5B08-4855-AE0B-5EBD5DBF1B7C}"/>
                </a:ext>
              </a:extLst>
            </p:cNvPr>
            <p:cNvSpPr/>
            <p:nvPr/>
          </p:nvSpPr>
          <p:spPr>
            <a:xfrm rot="16200000">
              <a:off x="2996546" y="3034253"/>
              <a:ext cx="1649690" cy="2797404"/>
            </a:xfrm>
            <a:prstGeom prst="rect">
              <a:avLst/>
            </a:prstGeom>
            <a:solidFill>
              <a:srgbClr val="DBEFF9">
                <a:alpha val="54000"/>
              </a:srgbClr>
            </a:solidFill>
            <a:ln w="10795" cap="flat" cmpd="sng" algn="ctr">
              <a:noFill/>
              <a:prstDash val="solid"/>
            </a:ln>
            <a:effectLst/>
          </p:spPr>
          <p:txBody>
            <a:bodyPr rtlCol="0" anchor="ctr"/>
            <a:lstStyle/>
            <a:p>
              <a:pPr algn="ctr" defTabSz="1219120">
                <a:defRPr/>
              </a:pPr>
              <a:endParaRPr lang="es-ES" sz="2400">
                <a:solidFill>
                  <a:prstClr val="white"/>
                </a:solidFill>
                <a:latin typeface="Segoe UI"/>
              </a:endParaRPr>
            </a:p>
          </p:txBody>
        </p:sp>
      </p:grpSp>
    </p:spTree>
    <p:extLst>
      <p:ext uri="{BB962C8B-B14F-4D97-AF65-F5344CB8AC3E}">
        <p14:creationId xmlns:p14="http://schemas.microsoft.com/office/powerpoint/2010/main" val="339525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885E0-8D39-463D-AB06-8B97157BBACB}"/>
              </a:ext>
            </a:extLst>
          </p:cNvPr>
          <p:cNvSpPr>
            <a:spLocks noGrp="1"/>
          </p:cNvSpPr>
          <p:nvPr>
            <p:ph type="title"/>
          </p:nvPr>
        </p:nvSpPr>
        <p:spPr/>
        <p:txBody>
          <a:bodyPr>
            <a:normAutofit/>
          </a:bodyPr>
          <a:lstStyle/>
          <a:p>
            <a:r>
              <a:rPr lang="es-ES" dirty="0"/>
              <a:t>Opciones para desarrollar nuestras APPS</a:t>
            </a:r>
          </a:p>
        </p:txBody>
      </p:sp>
      <p:sp>
        <p:nvSpPr>
          <p:cNvPr id="4" name="Rectángulo 3">
            <a:extLst>
              <a:ext uri="{FF2B5EF4-FFF2-40B4-BE49-F238E27FC236}">
                <a16:creationId xmlns:a16="http://schemas.microsoft.com/office/drawing/2014/main" id="{1E258442-6565-489D-9FF8-02AFA0108527}"/>
              </a:ext>
            </a:extLst>
          </p:cNvPr>
          <p:cNvSpPr/>
          <p:nvPr/>
        </p:nvSpPr>
        <p:spPr>
          <a:xfrm>
            <a:off x="1734532" y="2186609"/>
            <a:ext cx="3108435" cy="2797404"/>
          </a:xfrm>
          <a:prstGeom prst="rect">
            <a:avLst/>
          </a:prstGeom>
          <a:solidFill>
            <a:schemeClr val="bg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7" name="Rectángulo 6">
            <a:extLst>
              <a:ext uri="{FF2B5EF4-FFF2-40B4-BE49-F238E27FC236}">
                <a16:creationId xmlns:a16="http://schemas.microsoft.com/office/drawing/2014/main" id="{29442B83-B441-4671-9A2B-5D09CDA57927}"/>
              </a:ext>
            </a:extLst>
          </p:cNvPr>
          <p:cNvSpPr/>
          <p:nvPr/>
        </p:nvSpPr>
        <p:spPr>
          <a:xfrm rot="16200000">
            <a:off x="2308389" y="2760466"/>
            <a:ext cx="1649691" cy="2797404"/>
          </a:xfrm>
          <a:prstGeom prst="rect">
            <a:avLst/>
          </a:prstGeom>
          <a:solidFill>
            <a:schemeClr val="bg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8" name="CuadroTexto 7">
            <a:extLst>
              <a:ext uri="{FF2B5EF4-FFF2-40B4-BE49-F238E27FC236}">
                <a16:creationId xmlns:a16="http://schemas.microsoft.com/office/drawing/2014/main" id="{0D59167C-63E1-49B8-8A00-110F7B2FC8AF}"/>
              </a:ext>
            </a:extLst>
          </p:cNvPr>
          <p:cNvSpPr txBox="1"/>
          <p:nvPr/>
        </p:nvSpPr>
        <p:spPr>
          <a:xfrm>
            <a:off x="7821742" y="1898322"/>
            <a:ext cx="1029449" cy="307777"/>
          </a:xfrm>
          <a:prstGeom prst="rect">
            <a:avLst/>
          </a:prstGeom>
          <a:noFill/>
        </p:spPr>
        <p:txBody>
          <a:bodyPr wrap="none" rtlCol="0">
            <a:spAutoFit/>
          </a:bodyPr>
          <a:lstStyle/>
          <a:p>
            <a:r>
              <a:rPr lang="es-ES" sz="1400" b="1" dirty="0"/>
              <a:t>OPCION 2</a:t>
            </a:r>
          </a:p>
        </p:txBody>
      </p:sp>
      <p:sp>
        <p:nvSpPr>
          <p:cNvPr id="9" name="CuadroTexto 8">
            <a:extLst>
              <a:ext uri="{FF2B5EF4-FFF2-40B4-BE49-F238E27FC236}">
                <a16:creationId xmlns:a16="http://schemas.microsoft.com/office/drawing/2014/main" id="{D6888B1A-872B-4085-937D-30BADA432199}"/>
              </a:ext>
            </a:extLst>
          </p:cNvPr>
          <p:cNvSpPr txBox="1"/>
          <p:nvPr/>
        </p:nvSpPr>
        <p:spPr>
          <a:xfrm>
            <a:off x="7998173" y="2322857"/>
            <a:ext cx="3716787" cy="2246769"/>
          </a:xfrm>
          <a:prstGeom prst="rect">
            <a:avLst/>
          </a:prstGeom>
          <a:noFill/>
        </p:spPr>
        <p:txBody>
          <a:bodyPr wrap="none" rtlCol="0">
            <a:spAutoFit/>
          </a:bodyPr>
          <a:lstStyle/>
          <a:p>
            <a:r>
              <a:rPr lang="es-ES" sz="1400" dirty="0"/>
              <a:t>UI 100% con Canvas App</a:t>
            </a:r>
          </a:p>
          <a:p>
            <a:endParaRPr lang="es-ES" sz="1400" dirty="0"/>
          </a:p>
          <a:p>
            <a:r>
              <a:rPr lang="es-ES" sz="1400" dirty="0"/>
              <a:t>Data Connectors </a:t>
            </a:r>
          </a:p>
          <a:p>
            <a:endParaRPr lang="es-ES" sz="1400" dirty="0"/>
          </a:p>
          <a:p>
            <a:r>
              <a:rPr lang="es-ES" sz="1400" dirty="0"/>
              <a:t>Formulas y colecciones de datos para aplicar</a:t>
            </a:r>
          </a:p>
          <a:p>
            <a:r>
              <a:rPr lang="es-ES" sz="1400" dirty="0"/>
              <a:t>Lógica de visualización</a:t>
            </a:r>
          </a:p>
          <a:p>
            <a:endParaRPr lang="es-ES" sz="1400" dirty="0"/>
          </a:p>
          <a:p>
            <a:r>
              <a:rPr lang="es-ES" sz="1400" dirty="0"/>
              <a:t>Añadimos Power Automate para procesos y </a:t>
            </a:r>
            <a:br>
              <a:rPr lang="es-ES" sz="1400" dirty="0"/>
            </a:br>
            <a:r>
              <a:rPr lang="es-ES" sz="1400" dirty="0"/>
              <a:t>lógica compleja </a:t>
            </a:r>
          </a:p>
          <a:p>
            <a:endParaRPr lang="es-ES" sz="1400" dirty="0"/>
          </a:p>
        </p:txBody>
      </p:sp>
      <p:sp>
        <p:nvSpPr>
          <p:cNvPr id="10" name="CuadroTexto 9">
            <a:extLst>
              <a:ext uri="{FF2B5EF4-FFF2-40B4-BE49-F238E27FC236}">
                <a16:creationId xmlns:a16="http://schemas.microsoft.com/office/drawing/2014/main" id="{08887B5C-7733-40C0-9023-E562E7CFE588}"/>
              </a:ext>
            </a:extLst>
          </p:cNvPr>
          <p:cNvSpPr txBox="1"/>
          <p:nvPr/>
        </p:nvSpPr>
        <p:spPr>
          <a:xfrm>
            <a:off x="7987029" y="4831397"/>
            <a:ext cx="3265317" cy="954107"/>
          </a:xfrm>
          <a:prstGeom prst="rect">
            <a:avLst/>
          </a:prstGeom>
          <a:noFill/>
        </p:spPr>
        <p:txBody>
          <a:bodyPr wrap="none" rtlCol="0">
            <a:spAutoFit/>
          </a:bodyPr>
          <a:lstStyle/>
          <a:p>
            <a:r>
              <a:rPr lang="es-ES" sz="1400" b="1" dirty="0"/>
              <a:t>Escenario</a:t>
            </a:r>
          </a:p>
          <a:p>
            <a:endParaRPr lang="es-ES" sz="1400" dirty="0"/>
          </a:p>
          <a:p>
            <a:r>
              <a:rPr lang="es-ES" sz="1400" dirty="0"/>
              <a:t>1 developer max de forma concurrente</a:t>
            </a:r>
          </a:p>
          <a:p>
            <a:r>
              <a:rPr lang="es-ES" sz="1400" dirty="0"/>
              <a:t>1 developer para Power Automate</a:t>
            </a:r>
          </a:p>
        </p:txBody>
      </p:sp>
      <p:pic>
        <p:nvPicPr>
          <p:cNvPr id="14" name="Imagen 13">
            <a:extLst>
              <a:ext uri="{FF2B5EF4-FFF2-40B4-BE49-F238E27FC236}">
                <a16:creationId xmlns:a16="http://schemas.microsoft.com/office/drawing/2014/main" id="{589C5686-FCDE-4669-B701-5A6BB3C78557}"/>
              </a:ext>
            </a:extLst>
          </p:cNvPr>
          <p:cNvPicPr>
            <a:picLocks noChangeAspect="1"/>
          </p:cNvPicPr>
          <p:nvPr/>
        </p:nvPicPr>
        <p:blipFill rotWithShape="1">
          <a:blip r:embed="rId2"/>
          <a:srcRect t="1" r="871" b="800"/>
          <a:stretch/>
        </p:blipFill>
        <p:spPr>
          <a:xfrm>
            <a:off x="384054" y="1840230"/>
            <a:ext cx="7347584" cy="4074591"/>
          </a:xfrm>
          <a:prstGeom prst="rect">
            <a:avLst/>
          </a:prstGeom>
        </p:spPr>
      </p:pic>
      <p:sp>
        <p:nvSpPr>
          <p:cNvPr id="15" name="Rectángulo 14">
            <a:extLst>
              <a:ext uri="{FF2B5EF4-FFF2-40B4-BE49-F238E27FC236}">
                <a16:creationId xmlns:a16="http://schemas.microsoft.com/office/drawing/2014/main" id="{A3B7BBF9-32E7-4300-AC35-C5A64F14E208}"/>
              </a:ext>
            </a:extLst>
          </p:cNvPr>
          <p:cNvSpPr/>
          <p:nvPr/>
        </p:nvSpPr>
        <p:spPr>
          <a:xfrm>
            <a:off x="2059333" y="3160962"/>
            <a:ext cx="2977524" cy="2780935"/>
          </a:xfrm>
          <a:prstGeom prst="rect">
            <a:avLst/>
          </a:prstGeom>
          <a:solidFill>
            <a:srgbClr val="DBEFF9">
              <a:alpha val="54000"/>
            </a:srgbClr>
          </a:solidFill>
          <a:ln w="10795" cap="flat" cmpd="sng" algn="ctr">
            <a:noFill/>
            <a:prstDash val="solid"/>
          </a:ln>
          <a:effectLst/>
        </p:spPr>
        <p:txBody>
          <a:bodyPr rtlCol="0" anchor="ctr"/>
          <a:lstStyle/>
          <a:p>
            <a:pPr algn="ctr" defTabSz="1219120">
              <a:defRPr/>
            </a:pPr>
            <a:endParaRPr lang="es-ES" sz="2400">
              <a:solidFill>
                <a:prstClr val="white"/>
              </a:solidFill>
              <a:latin typeface="Segoe UI"/>
            </a:endParaRPr>
          </a:p>
        </p:txBody>
      </p:sp>
      <p:sp>
        <p:nvSpPr>
          <p:cNvPr id="16" name="Rectángulo 15">
            <a:extLst>
              <a:ext uri="{FF2B5EF4-FFF2-40B4-BE49-F238E27FC236}">
                <a16:creationId xmlns:a16="http://schemas.microsoft.com/office/drawing/2014/main" id="{D66EC096-05AB-4E17-8477-385E69764809}"/>
              </a:ext>
            </a:extLst>
          </p:cNvPr>
          <p:cNvSpPr/>
          <p:nvPr/>
        </p:nvSpPr>
        <p:spPr>
          <a:xfrm rot="16200000">
            <a:off x="2816598" y="3870602"/>
            <a:ext cx="1462993" cy="2679593"/>
          </a:xfrm>
          <a:prstGeom prst="rect">
            <a:avLst/>
          </a:prstGeom>
          <a:solidFill>
            <a:srgbClr val="DBEFF9">
              <a:alpha val="54000"/>
            </a:srgbClr>
          </a:solidFill>
          <a:ln w="10795" cap="flat" cmpd="sng" algn="ctr">
            <a:noFill/>
            <a:prstDash val="solid"/>
          </a:ln>
          <a:effectLst/>
        </p:spPr>
        <p:txBody>
          <a:bodyPr rtlCol="0" anchor="ctr"/>
          <a:lstStyle/>
          <a:p>
            <a:pPr algn="ctr" defTabSz="1219120">
              <a:defRPr/>
            </a:pPr>
            <a:endParaRPr lang="es-ES" sz="2400">
              <a:solidFill>
                <a:prstClr val="white"/>
              </a:solidFill>
              <a:latin typeface="Segoe UI"/>
            </a:endParaRPr>
          </a:p>
        </p:txBody>
      </p:sp>
    </p:spTree>
    <p:extLst>
      <p:ext uri="{BB962C8B-B14F-4D97-AF65-F5344CB8AC3E}">
        <p14:creationId xmlns:p14="http://schemas.microsoft.com/office/powerpoint/2010/main" val="314851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885E0-8D39-463D-AB06-8B97157BBACB}"/>
              </a:ext>
            </a:extLst>
          </p:cNvPr>
          <p:cNvSpPr>
            <a:spLocks noGrp="1"/>
          </p:cNvSpPr>
          <p:nvPr>
            <p:ph type="title"/>
          </p:nvPr>
        </p:nvSpPr>
        <p:spPr/>
        <p:txBody>
          <a:bodyPr>
            <a:normAutofit/>
          </a:bodyPr>
          <a:lstStyle/>
          <a:p>
            <a:r>
              <a:rPr lang="es-ES" dirty="0"/>
              <a:t>Opciones para desarrollar nuestras APPS</a:t>
            </a:r>
          </a:p>
        </p:txBody>
      </p:sp>
      <p:sp>
        <p:nvSpPr>
          <p:cNvPr id="4" name="Rectángulo 3">
            <a:extLst>
              <a:ext uri="{FF2B5EF4-FFF2-40B4-BE49-F238E27FC236}">
                <a16:creationId xmlns:a16="http://schemas.microsoft.com/office/drawing/2014/main" id="{1E258442-6565-489D-9FF8-02AFA0108527}"/>
              </a:ext>
            </a:extLst>
          </p:cNvPr>
          <p:cNvSpPr/>
          <p:nvPr/>
        </p:nvSpPr>
        <p:spPr>
          <a:xfrm>
            <a:off x="1734532" y="2186609"/>
            <a:ext cx="3108435" cy="2797404"/>
          </a:xfrm>
          <a:prstGeom prst="rect">
            <a:avLst/>
          </a:prstGeom>
          <a:solidFill>
            <a:schemeClr val="bg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7" name="Rectángulo 6">
            <a:extLst>
              <a:ext uri="{FF2B5EF4-FFF2-40B4-BE49-F238E27FC236}">
                <a16:creationId xmlns:a16="http://schemas.microsoft.com/office/drawing/2014/main" id="{29442B83-B441-4671-9A2B-5D09CDA57927}"/>
              </a:ext>
            </a:extLst>
          </p:cNvPr>
          <p:cNvSpPr/>
          <p:nvPr/>
        </p:nvSpPr>
        <p:spPr>
          <a:xfrm rot="16200000">
            <a:off x="2308389" y="2760466"/>
            <a:ext cx="1649691" cy="2797404"/>
          </a:xfrm>
          <a:prstGeom prst="rect">
            <a:avLst/>
          </a:prstGeom>
          <a:solidFill>
            <a:schemeClr val="bg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8" name="CuadroTexto 7">
            <a:extLst>
              <a:ext uri="{FF2B5EF4-FFF2-40B4-BE49-F238E27FC236}">
                <a16:creationId xmlns:a16="http://schemas.microsoft.com/office/drawing/2014/main" id="{0D59167C-63E1-49B8-8A00-110F7B2FC8AF}"/>
              </a:ext>
            </a:extLst>
          </p:cNvPr>
          <p:cNvSpPr txBox="1"/>
          <p:nvPr/>
        </p:nvSpPr>
        <p:spPr>
          <a:xfrm>
            <a:off x="7682170" y="1708780"/>
            <a:ext cx="1029449" cy="307777"/>
          </a:xfrm>
          <a:prstGeom prst="rect">
            <a:avLst/>
          </a:prstGeom>
          <a:noFill/>
        </p:spPr>
        <p:txBody>
          <a:bodyPr wrap="none" rtlCol="0">
            <a:spAutoFit/>
          </a:bodyPr>
          <a:lstStyle/>
          <a:p>
            <a:r>
              <a:rPr lang="es-ES" sz="1400" b="1" dirty="0"/>
              <a:t>OPCION 3</a:t>
            </a:r>
          </a:p>
        </p:txBody>
      </p:sp>
      <p:sp>
        <p:nvSpPr>
          <p:cNvPr id="9" name="CuadroTexto 8">
            <a:extLst>
              <a:ext uri="{FF2B5EF4-FFF2-40B4-BE49-F238E27FC236}">
                <a16:creationId xmlns:a16="http://schemas.microsoft.com/office/drawing/2014/main" id="{D6888B1A-872B-4085-937D-30BADA432199}"/>
              </a:ext>
            </a:extLst>
          </p:cNvPr>
          <p:cNvSpPr txBox="1"/>
          <p:nvPr/>
        </p:nvSpPr>
        <p:spPr>
          <a:xfrm>
            <a:off x="7682171" y="2134155"/>
            <a:ext cx="4410770" cy="2554545"/>
          </a:xfrm>
          <a:prstGeom prst="rect">
            <a:avLst/>
          </a:prstGeom>
          <a:noFill/>
        </p:spPr>
        <p:txBody>
          <a:bodyPr wrap="square" rtlCol="0">
            <a:spAutoFit/>
          </a:bodyPr>
          <a:lstStyle/>
          <a:p>
            <a:r>
              <a:rPr lang="es-ES" sz="1400" dirty="0"/>
              <a:t>UI 100% con Canvas App</a:t>
            </a:r>
          </a:p>
          <a:p>
            <a:endParaRPr lang="es-ES" sz="1400" dirty="0"/>
          </a:p>
          <a:p>
            <a:r>
              <a:rPr lang="es-ES" sz="1400" dirty="0"/>
              <a:t>Data Connectors </a:t>
            </a:r>
          </a:p>
          <a:p>
            <a:endParaRPr lang="es-ES" sz="1400" dirty="0"/>
          </a:p>
          <a:p>
            <a:r>
              <a:rPr lang="es-ES" sz="1400" dirty="0"/>
              <a:t>Formulas y colecciones de datos para aplicar</a:t>
            </a:r>
          </a:p>
          <a:p>
            <a:r>
              <a:rPr lang="es-ES" sz="1400" dirty="0"/>
              <a:t>Lógica de visualización</a:t>
            </a:r>
          </a:p>
          <a:p>
            <a:endParaRPr lang="es-ES" sz="1400" dirty="0"/>
          </a:p>
          <a:p>
            <a:r>
              <a:rPr lang="es-ES" sz="1600" b="1" dirty="0"/>
              <a:t>Añadimos un backend en Azure para desacoplar</a:t>
            </a:r>
            <a:br>
              <a:rPr lang="es-ES" sz="1600" b="1" dirty="0"/>
            </a:br>
            <a:r>
              <a:rPr lang="es-ES" sz="1600" b="1" dirty="0"/>
              <a:t>la lógica de la aplicación del UI</a:t>
            </a:r>
          </a:p>
          <a:p>
            <a:endParaRPr lang="es-ES" sz="1400" dirty="0"/>
          </a:p>
        </p:txBody>
      </p:sp>
      <p:sp>
        <p:nvSpPr>
          <p:cNvPr id="10" name="CuadroTexto 9">
            <a:extLst>
              <a:ext uri="{FF2B5EF4-FFF2-40B4-BE49-F238E27FC236}">
                <a16:creationId xmlns:a16="http://schemas.microsoft.com/office/drawing/2014/main" id="{08887B5C-7733-40C0-9023-E562E7CFE588}"/>
              </a:ext>
            </a:extLst>
          </p:cNvPr>
          <p:cNvSpPr txBox="1"/>
          <p:nvPr/>
        </p:nvSpPr>
        <p:spPr>
          <a:xfrm>
            <a:off x="7682169" y="4682681"/>
            <a:ext cx="3022238" cy="1169551"/>
          </a:xfrm>
          <a:prstGeom prst="rect">
            <a:avLst/>
          </a:prstGeom>
          <a:noFill/>
        </p:spPr>
        <p:txBody>
          <a:bodyPr wrap="none" rtlCol="0">
            <a:spAutoFit/>
          </a:bodyPr>
          <a:lstStyle/>
          <a:p>
            <a:r>
              <a:rPr lang="es-ES" sz="1400" b="1" dirty="0"/>
              <a:t>Escenario</a:t>
            </a:r>
          </a:p>
          <a:p>
            <a:endParaRPr lang="es-ES" sz="1400" dirty="0"/>
          </a:p>
          <a:p>
            <a:r>
              <a:rPr lang="es-ES" sz="1400" dirty="0"/>
              <a:t>1 developer para UI</a:t>
            </a:r>
          </a:p>
          <a:p>
            <a:r>
              <a:rPr lang="es-ES" sz="1400" dirty="0"/>
              <a:t>1 developer para Power Automate</a:t>
            </a:r>
          </a:p>
          <a:p>
            <a:r>
              <a:rPr lang="es-ES" sz="1400" dirty="0"/>
              <a:t>N developer para Backend en Azure</a:t>
            </a:r>
          </a:p>
        </p:txBody>
      </p:sp>
      <p:pic>
        <p:nvPicPr>
          <p:cNvPr id="12" name="Imagen 11">
            <a:extLst>
              <a:ext uri="{FF2B5EF4-FFF2-40B4-BE49-F238E27FC236}">
                <a16:creationId xmlns:a16="http://schemas.microsoft.com/office/drawing/2014/main" id="{50BA58BA-5BC6-49CC-8148-02D6A696574B}"/>
              </a:ext>
            </a:extLst>
          </p:cNvPr>
          <p:cNvPicPr>
            <a:picLocks noChangeAspect="1"/>
          </p:cNvPicPr>
          <p:nvPr/>
        </p:nvPicPr>
        <p:blipFill>
          <a:blip r:embed="rId2"/>
          <a:stretch>
            <a:fillRect/>
          </a:stretch>
        </p:blipFill>
        <p:spPr>
          <a:xfrm>
            <a:off x="1138449" y="1878057"/>
            <a:ext cx="6333856" cy="3498247"/>
          </a:xfrm>
          <a:prstGeom prst="rect">
            <a:avLst/>
          </a:prstGeom>
        </p:spPr>
      </p:pic>
    </p:spTree>
    <p:extLst>
      <p:ext uri="{BB962C8B-B14F-4D97-AF65-F5344CB8AC3E}">
        <p14:creationId xmlns:p14="http://schemas.microsoft.com/office/powerpoint/2010/main" val="626152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FCDF-20F8-4726-A552-439B33665A69}"/>
              </a:ext>
            </a:extLst>
          </p:cNvPr>
          <p:cNvSpPr>
            <a:spLocks noGrp="1"/>
          </p:cNvSpPr>
          <p:nvPr>
            <p:ph type="title"/>
          </p:nvPr>
        </p:nvSpPr>
        <p:spPr>
          <a:xfrm>
            <a:off x="294165" y="455586"/>
            <a:ext cx="11408898" cy="997196"/>
          </a:xfrm>
        </p:spPr>
        <p:txBody>
          <a:bodyPr/>
          <a:lstStyle/>
          <a:p>
            <a:r>
              <a:rPr lang="en-US" sz="4800" dirty="0"/>
              <a:t>Caso práctico</a:t>
            </a:r>
          </a:p>
        </p:txBody>
      </p:sp>
      <p:sp>
        <p:nvSpPr>
          <p:cNvPr id="3" name="CuadroTexto 2">
            <a:extLst>
              <a:ext uri="{FF2B5EF4-FFF2-40B4-BE49-F238E27FC236}">
                <a16:creationId xmlns:a16="http://schemas.microsoft.com/office/drawing/2014/main" id="{3F31B238-F547-4580-865B-C51C84AAF041}"/>
              </a:ext>
            </a:extLst>
          </p:cNvPr>
          <p:cNvSpPr txBox="1"/>
          <p:nvPr/>
        </p:nvSpPr>
        <p:spPr>
          <a:xfrm>
            <a:off x="294165" y="1733484"/>
            <a:ext cx="10596438" cy="369332"/>
          </a:xfrm>
          <a:prstGeom prst="rect">
            <a:avLst/>
          </a:prstGeom>
          <a:noFill/>
        </p:spPr>
        <p:txBody>
          <a:bodyPr wrap="square" lIns="0" tIns="0" rIns="0" bIns="0" rtlCol="0">
            <a:spAutoFit/>
          </a:bodyPr>
          <a:lstStyle/>
          <a:p>
            <a:r>
              <a:rPr lang="es-ES" sz="2400" b="1" spc="-71" dirty="0"/>
              <a:t>TU GALERIA DE FOTOS INTELIGENTE EN POWER APPS Y AZURE</a:t>
            </a:r>
          </a:p>
        </p:txBody>
      </p:sp>
      <p:pic>
        <p:nvPicPr>
          <p:cNvPr id="6" name="Imagen 5">
            <a:extLst>
              <a:ext uri="{FF2B5EF4-FFF2-40B4-BE49-F238E27FC236}">
                <a16:creationId xmlns:a16="http://schemas.microsoft.com/office/drawing/2014/main" id="{DF4F8EA7-3A55-4DF0-9327-A308F3A4744F}"/>
              </a:ext>
            </a:extLst>
          </p:cNvPr>
          <p:cNvPicPr>
            <a:picLocks noChangeAspect="1"/>
          </p:cNvPicPr>
          <p:nvPr/>
        </p:nvPicPr>
        <p:blipFill>
          <a:blip r:embed="rId2"/>
          <a:stretch>
            <a:fillRect/>
          </a:stretch>
        </p:blipFill>
        <p:spPr>
          <a:xfrm>
            <a:off x="6699817" y="3100925"/>
            <a:ext cx="4535838" cy="2504068"/>
          </a:xfrm>
          <a:prstGeom prst="rect">
            <a:avLst/>
          </a:prstGeom>
        </p:spPr>
      </p:pic>
      <p:pic>
        <p:nvPicPr>
          <p:cNvPr id="7" name="Imagen 6">
            <a:extLst>
              <a:ext uri="{FF2B5EF4-FFF2-40B4-BE49-F238E27FC236}">
                <a16:creationId xmlns:a16="http://schemas.microsoft.com/office/drawing/2014/main" id="{66AB82F9-6DEF-431F-9ADE-D050C6C8179A}"/>
              </a:ext>
            </a:extLst>
          </p:cNvPr>
          <p:cNvPicPr>
            <a:picLocks noChangeAspect="1"/>
          </p:cNvPicPr>
          <p:nvPr/>
        </p:nvPicPr>
        <p:blipFill>
          <a:blip r:embed="rId3"/>
          <a:stretch>
            <a:fillRect/>
          </a:stretch>
        </p:blipFill>
        <p:spPr>
          <a:xfrm>
            <a:off x="1422743" y="3122226"/>
            <a:ext cx="4332206" cy="2482767"/>
          </a:xfrm>
          <a:prstGeom prst="rect">
            <a:avLst/>
          </a:prstGeom>
        </p:spPr>
      </p:pic>
    </p:spTree>
    <p:extLst>
      <p:ext uri="{BB962C8B-B14F-4D97-AF65-F5344CB8AC3E}">
        <p14:creationId xmlns:p14="http://schemas.microsoft.com/office/powerpoint/2010/main" val="3270350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1932D98-29F9-457E-A81B-23AE22F38E4A}"/>
              </a:ext>
            </a:extLst>
          </p:cNvPr>
          <p:cNvSpPr>
            <a:spLocks noGrp="1"/>
          </p:cNvSpPr>
          <p:nvPr>
            <p:ph type="title"/>
          </p:nvPr>
        </p:nvSpPr>
        <p:spPr/>
        <p:txBody>
          <a:bodyPr/>
          <a:lstStyle/>
          <a:p>
            <a:r>
              <a:rPr lang="es-ES" dirty="0"/>
              <a:t>¿Cómo es nuestra galería?</a:t>
            </a:r>
          </a:p>
        </p:txBody>
      </p:sp>
      <p:pic>
        <p:nvPicPr>
          <p:cNvPr id="6" name="Imagen 5">
            <a:extLst>
              <a:ext uri="{FF2B5EF4-FFF2-40B4-BE49-F238E27FC236}">
                <a16:creationId xmlns:a16="http://schemas.microsoft.com/office/drawing/2014/main" id="{1CAF057F-ADFA-4624-8A8C-CBE22CBF1DF6}"/>
              </a:ext>
            </a:extLst>
          </p:cNvPr>
          <p:cNvPicPr>
            <a:picLocks noChangeAspect="1"/>
          </p:cNvPicPr>
          <p:nvPr/>
        </p:nvPicPr>
        <p:blipFill>
          <a:blip r:embed="rId3"/>
          <a:stretch>
            <a:fillRect/>
          </a:stretch>
        </p:blipFill>
        <p:spPr>
          <a:xfrm>
            <a:off x="627289" y="1848567"/>
            <a:ext cx="6047784" cy="3338757"/>
          </a:xfrm>
          <a:prstGeom prst="rect">
            <a:avLst/>
          </a:prstGeom>
        </p:spPr>
      </p:pic>
      <p:sp>
        <p:nvSpPr>
          <p:cNvPr id="7" name="CuadroTexto 6">
            <a:extLst>
              <a:ext uri="{FF2B5EF4-FFF2-40B4-BE49-F238E27FC236}">
                <a16:creationId xmlns:a16="http://schemas.microsoft.com/office/drawing/2014/main" id="{E57CA128-97BD-4B93-8FF6-8B1CF498A647}"/>
              </a:ext>
            </a:extLst>
          </p:cNvPr>
          <p:cNvSpPr txBox="1"/>
          <p:nvPr/>
        </p:nvSpPr>
        <p:spPr>
          <a:xfrm>
            <a:off x="6874944" y="1848567"/>
            <a:ext cx="5054458" cy="4247317"/>
          </a:xfrm>
          <a:prstGeom prst="rect">
            <a:avLst/>
          </a:prstGeom>
          <a:noFill/>
        </p:spPr>
        <p:txBody>
          <a:bodyPr wrap="square" rtlCol="0">
            <a:spAutoFit/>
          </a:bodyPr>
          <a:lstStyle/>
          <a:p>
            <a:r>
              <a:rPr lang="es-ES" b="1" dirty="0"/>
              <a:t>Opción 1 y 2 </a:t>
            </a:r>
          </a:p>
          <a:p>
            <a:endParaRPr lang="es-ES" b="1" dirty="0"/>
          </a:p>
          <a:p>
            <a:r>
              <a:rPr lang="es-ES" dirty="0"/>
              <a:t>Cargamos desde un Blob Storage en Azure mediante conectores o Power Automate imágenes.</a:t>
            </a:r>
          </a:p>
          <a:p>
            <a:endParaRPr lang="es-ES" dirty="0"/>
          </a:p>
          <a:p>
            <a:r>
              <a:rPr lang="es-ES" dirty="0"/>
              <a:t>Nosotros mismos en origen catalogamos las imágenes por Categorías con un “</a:t>
            </a:r>
            <a:r>
              <a:rPr lang="es-ES" dirty="0" err="1"/>
              <a:t>path</a:t>
            </a:r>
            <a:r>
              <a:rPr lang="es-ES" dirty="0"/>
              <a:t>”</a:t>
            </a:r>
          </a:p>
          <a:p>
            <a:endParaRPr lang="es-ES" dirty="0"/>
          </a:p>
          <a:p>
            <a:r>
              <a:rPr lang="es-ES" dirty="0"/>
              <a:t>Esas imágenes desde la APP las podemos analizar con Vision API de Cognitive Service</a:t>
            </a:r>
            <a:br>
              <a:rPr lang="es-ES" dirty="0"/>
            </a:br>
            <a:r>
              <a:rPr lang="es-ES" dirty="0"/>
              <a:t>y sacar los tags y los captions de esas imágenes</a:t>
            </a:r>
          </a:p>
          <a:p>
            <a:endParaRPr lang="es-ES" dirty="0"/>
          </a:p>
          <a:p>
            <a:r>
              <a:rPr lang="es-ES" dirty="0"/>
              <a:t>¿Eres un perro? ¿ O un gato? ¿O las dos cosas?</a:t>
            </a:r>
          </a:p>
          <a:p>
            <a:endParaRPr lang="es-ES" dirty="0"/>
          </a:p>
        </p:txBody>
      </p:sp>
    </p:spTree>
    <p:extLst>
      <p:ext uri="{BB962C8B-B14F-4D97-AF65-F5344CB8AC3E}">
        <p14:creationId xmlns:p14="http://schemas.microsoft.com/office/powerpoint/2010/main" val="241375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A9099CF-5D10-4FCE-BF1B-1FA65F957798}"/>
              </a:ext>
            </a:extLst>
          </p:cNvPr>
          <p:cNvSpPr/>
          <p:nvPr/>
        </p:nvSpPr>
        <p:spPr>
          <a:xfrm>
            <a:off x="6609669" y="3874833"/>
            <a:ext cx="5442423" cy="287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 name="Título 2">
            <a:extLst>
              <a:ext uri="{FF2B5EF4-FFF2-40B4-BE49-F238E27FC236}">
                <a16:creationId xmlns:a16="http://schemas.microsoft.com/office/drawing/2014/main" id="{A1932D98-29F9-457E-A81B-23AE22F38E4A}"/>
              </a:ext>
            </a:extLst>
          </p:cNvPr>
          <p:cNvSpPr>
            <a:spLocks noGrp="1"/>
          </p:cNvSpPr>
          <p:nvPr>
            <p:ph type="title"/>
          </p:nvPr>
        </p:nvSpPr>
        <p:spPr/>
        <p:txBody>
          <a:bodyPr/>
          <a:lstStyle/>
          <a:p>
            <a:r>
              <a:rPr lang="es-ES" dirty="0"/>
              <a:t>¿Cómo es nuestra galería?</a:t>
            </a:r>
          </a:p>
        </p:txBody>
      </p:sp>
      <p:sp>
        <p:nvSpPr>
          <p:cNvPr id="7" name="CuadroTexto 6">
            <a:extLst>
              <a:ext uri="{FF2B5EF4-FFF2-40B4-BE49-F238E27FC236}">
                <a16:creationId xmlns:a16="http://schemas.microsoft.com/office/drawing/2014/main" id="{E57CA128-97BD-4B93-8FF6-8B1CF498A647}"/>
              </a:ext>
            </a:extLst>
          </p:cNvPr>
          <p:cNvSpPr txBox="1"/>
          <p:nvPr/>
        </p:nvSpPr>
        <p:spPr>
          <a:xfrm>
            <a:off x="6457936" y="1578215"/>
            <a:ext cx="5033915" cy="2246769"/>
          </a:xfrm>
          <a:prstGeom prst="rect">
            <a:avLst/>
          </a:prstGeom>
          <a:noFill/>
        </p:spPr>
        <p:txBody>
          <a:bodyPr wrap="square" rtlCol="0">
            <a:spAutoFit/>
          </a:bodyPr>
          <a:lstStyle/>
          <a:p>
            <a:r>
              <a:rPr lang="es-ES" sz="1400" b="1" dirty="0"/>
              <a:t>Opción 3 Azure </a:t>
            </a:r>
          </a:p>
          <a:p>
            <a:endParaRPr lang="es-ES" sz="1400" b="1" dirty="0"/>
          </a:p>
          <a:p>
            <a:r>
              <a:rPr lang="es-ES" sz="1400" dirty="0"/>
              <a:t>Tener Azure nos permite añadir Azure </a:t>
            </a:r>
            <a:r>
              <a:rPr lang="es-ES" sz="1400" dirty="0" err="1"/>
              <a:t>Functions</a:t>
            </a:r>
            <a:r>
              <a:rPr lang="es-ES" sz="1400" dirty="0"/>
              <a:t> y </a:t>
            </a:r>
            <a:r>
              <a:rPr lang="es-ES" sz="1400" dirty="0" err="1"/>
              <a:t>Logic</a:t>
            </a:r>
            <a:r>
              <a:rPr lang="es-ES" sz="1400" dirty="0"/>
              <a:t> App, para desde una carpeta común en un blob </a:t>
            </a:r>
            <a:r>
              <a:rPr lang="es-ES" sz="1400" dirty="0" err="1"/>
              <a:t>storage</a:t>
            </a:r>
            <a:r>
              <a:rPr lang="es-ES" sz="1400" dirty="0"/>
              <a:t> ir clasificando las imágenes por un listado de Tags que tiene la Azure </a:t>
            </a:r>
            <a:r>
              <a:rPr lang="es-ES" sz="1400" dirty="0" err="1"/>
              <a:t>Functions</a:t>
            </a:r>
            <a:r>
              <a:rPr lang="es-ES" sz="1400" dirty="0"/>
              <a:t>.</a:t>
            </a:r>
          </a:p>
          <a:p>
            <a:endParaRPr lang="es-ES" sz="1400" dirty="0"/>
          </a:p>
          <a:p>
            <a:r>
              <a:rPr lang="es-ES" sz="1400" dirty="0" err="1"/>
              <a:t>Logic</a:t>
            </a:r>
            <a:r>
              <a:rPr lang="es-ES" sz="1400" dirty="0"/>
              <a:t> App se encarga de </a:t>
            </a:r>
            <a:r>
              <a:rPr lang="es-ES" sz="1400" dirty="0" err="1"/>
              <a:t>almancenar</a:t>
            </a:r>
            <a:r>
              <a:rPr lang="es-ES" sz="1400" dirty="0"/>
              <a:t> todos estos datos en Dataverse</a:t>
            </a:r>
          </a:p>
          <a:p>
            <a:endParaRPr lang="es-ES" sz="1400" dirty="0"/>
          </a:p>
        </p:txBody>
      </p:sp>
      <p:pic>
        <p:nvPicPr>
          <p:cNvPr id="4" name="Imagen 3">
            <a:extLst>
              <a:ext uri="{FF2B5EF4-FFF2-40B4-BE49-F238E27FC236}">
                <a16:creationId xmlns:a16="http://schemas.microsoft.com/office/drawing/2014/main" id="{03CAAB1B-5AB3-4777-BF87-62F6E9080A0F}"/>
              </a:ext>
            </a:extLst>
          </p:cNvPr>
          <p:cNvPicPr>
            <a:picLocks noChangeAspect="1"/>
          </p:cNvPicPr>
          <p:nvPr/>
        </p:nvPicPr>
        <p:blipFill>
          <a:blip r:embed="rId2"/>
          <a:stretch>
            <a:fillRect/>
          </a:stretch>
        </p:blipFill>
        <p:spPr>
          <a:xfrm>
            <a:off x="525391" y="1602247"/>
            <a:ext cx="5776275" cy="3310356"/>
          </a:xfrm>
          <a:prstGeom prst="rect">
            <a:avLst/>
          </a:prstGeom>
        </p:spPr>
      </p:pic>
      <p:pic>
        <p:nvPicPr>
          <p:cNvPr id="6146" name="Picture 2" descr="Power Apps - Apps en Google Play">
            <a:extLst>
              <a:ext uri="{FF2B5EF4-FFF2-40B4-BE49-F238E27FC236}">
                <a16:creationId xmlns:a16="http://schemas.microsoft.com/office/drawing/2014/main" id="{95F4C949-1E52-4F9B-8D92-BD15EE150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251" y="5135830"/>
            <a:ext cx="840519" cy="84051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cios - Functions | Microsoft Azure">
            <a:extLst>
              <a:ext uri="{FF2B5EF4-FFF2-40B4-BE49-F238E27FC236}">
                <a16:creationId xmlns:a16="http://schemas.microsoft.com/office/drawing/2014/main" id="{F0AB89A2-90B4-4A96-BC48-6667F16EB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6245" y="4652032"/>
            <a:ext cx="1257300" cy="66008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ompatibilizar sistemas con los conectores de integración de Azure Logic  Apps | return(GiS);">
            <a:extLst>
              <a:ext uri="{FF2B5EF4-FFF2-40B4-BE49-F238E27FC236}">
                <a16:creationId xmlns:a16="http://schemas.microsoft.com/office/drawing/2014/main" id="{A77CF75D-6407-470D-B555-164841FEC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7340" y="5884189"/>
            <a:ext cx="1025145" cy="53820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conos Azure Storage Blob - Descarga gratuita, PNG y SVG">
            <a:extLst>
              <a:ext uri="{FF2B5EF4-FFF2-40B4-BE49-F238E27FC236}">
                <a16:creationId xmlns:a16="http://schemas.microsoft.com/office/drawing/2014/main" id="{5F9D9BCB-AB33-4177-90EF-F3CAAC4C67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3640" y="5171543"/>
            <a:ext cx="865288" cy="86528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de flecha 7">
            <a:extLst>
              <a:ext uri="{FF2B5EF4-FFF2-40B4-BE49-F238E27FC236}">
                <a16:creationId xmlns:a16="http://schemas.microsoft.com/office/drawing/2014/main" id="{D8D5CCEF-3CE3-45AB-8B74-D6F3937036D9}"/>
              </a:ext>
            </a:extLst>
          </p:cNvPr>
          <p:cNvCxnSpPr/>
          <p:nvPr/>
        </p:nvCxnSpPr>
        <p:spPr>
          <a:xfrm flipV="1">
            <a:off x="10396615" y="5662111"/>
            <a:ext cx="369519" cy="31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932BFD3F-415E-48BB-8EB8-51E1BD3A9086}"/>
              </a:ext>
            </a:extLst>
          </p:cNvPr>
          <p:cNvCxnSpPr>
            <a:cxnSpLocks/>
          </p:cNvCxnSpPr>
          <p:nvPr/>
        </p:nvCxnSpPr>
        <p:spPr>
          <a:xfrm flipH="1">
            <a:off x="10472528" y="5829202"/>
            <a:ext cx="456960" cy="37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905CD560-D271-4417-8363-3C9BFDCEC71D}"/>
              </a:ext>
            </a:extLst>
          </p:cNvPr>
          <p:cNvCxnSpPr>
            <a:cxnSpLocks/>
          </p:cNvCxnSpPr>
          <p:nvPr/>
        </p:nvCxnSpPr>
        <p:spPr>
          <a:xfrm flipH="1" flipV="1">
            <a:off x="9100574" y="5350258"/>
            <a:ext cx="332521" cy="50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8CD30A5-02D1-4C69-98A6-9DB26C52C023}"/>
              </a:ext>
            </a:extLst>
          </p:cNvPr>
          <p:cNvCxnSpPr>
            <a:cxnSpLocks/>
          </p:cNvCxnSpPr>
          <p:nvPr/>
        </p:nvCxnSpPr>
        <p:spPr>
          <a:xfrm>
            <a:off x="9252249" y="5286711"/>
            <a:ext cx="293475" cy="45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2DC2AC79-1268-42A7-BDDB-FCE54F3BC600}"/>
              </a:ext>
            </a:extLst>
          </p:cNvPr>
          <p:cNvCxnSpPr>
            <a:cxnSpLocks/>
          </p:cNvCxnSpPr>
          <p:nvPr/>
        </p:nvCxnSpPr>
        <p:spPr>
          <a:xfrm flipH="1" flipV="1">
            <a:off x="8113900" y="5662111"/>
            <a:ext cx="986672" cy="30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55B3AC6A-96B9-4301-BBA1-5540AC17ED58}"/>
              </a:ext>
            </a:extLst>
          </p:cNvPr>
          <p:cNvSpPr txBox="1"/>
          <p:nvPr/>
        </p:nvSpPr>
        <p:spPr>
          <a:xfrm>
            <a:off x="10766134" y="6114616"/>
            <a:ext cx="950901" cy="307777"/>
          </a:xfrm>
          <a:prstGeom prst="rect">
            <a:avLst/>
          </a:prstGeom>
          <a:noFill/>
        </p:spPr>
        <p:txBody>
          <a:bodyPr wrap="none" rtlCol="0">
            <a:spAutoFit/>
          </a:bodyPr>
          <a:lstStyle/>
          <a:p>
            <a:r>
              <a:rPr lang="es-ES" sz="1400" dirty="0"/>
              <a:t>Imágenes</a:t>
            </a:r>
          </a:p>
        </p:txBody>
      </p:sp>
      <p:sp>
        <p:nvSpPr>
          <p:cNvPr id="26" name="CuadroTexto 25">
            <a:extLst>
              <a:ext uri="{FF2B5EF4-FFF2-40B4-BE49-F238E27FC236}">
                <a16:creationId xmlns:a16="http://schemas.microsoft.com/office/drawing/2014/main" id="{E7B22D03-DC99-498C-9DB3-679D2BBBC6D8}"/>
              </a:ext>
            </a:extLst>
          </p:cNvPr>
          <p:cNvSpPr txBox="1"/>
          <p:nvPr/>
        </p:nvSpPr>
        <p:spPr>
          <a:xfrm>
            <a:off x="9341928" y="5114768"/>
            <a:ext cx="534313" cy="307777"/>
          </a:xfrm>
          <a:prstGeom prst="rect">
            <a:avLst/>
          </a:prstGeom>
          <a:noFill/>
        </p:spPr>
        <p:txBody>
          <a:bodyPr wrap="none" rtlCol="0">
            <a:spAutoFit/>
          </a:bodyPr>
          <a:lstStyle/>
          <a:p>
            <a:r>
              <a:rPr lang="es-ES" sz="1400" dirty="0"/>
              <a:t>Tags</a:t>
            </a:r>
          </a:p>
        </p:txBody>
      </p:sp>
      <p:cxnSp>
        <p:nvCxnSpPr>
          <p:cNvPr id="27" name="Conector recto de flecha 26">
            <a:extLst>
              <a:ext uri="{FF2B5EF4-FFF2-40B4-BE49-F238E27FC236}">
                <a16:creationId xmlns:a16="http://schemas.microsoft.com/office/drawing/2014/main" id="{CB45B461-86BE-49C4-BC6C-1C7E78D05E49}"/>
              </a:ext>
            </a:extLst>
          </p:cNvPr>
          <p:cNvCxnSpPr>
            <a:cxnSpLocks/>
          </p:cNvCxnSpPr>
          <p:nvPr/>
        </p:nvCxnSpPr>
        <p:spPr>
          <a:xfrm flipV="1">
            <a:off x="9903366" y="5089704"/>
            <a:ext cx="159493" cy="65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DBA6C133-8B93-4E54-9398-D27566A57652}"/>
              </a:ext>
            </a:extLst>
          </p:cNvPr>
          <p:cNvCxnSpPr>
            <a:cxnSpLocks/>
          </p:cNvCxnSpPr>
          <p:nvPr/>
        </p:nvCxnSpPr>
        <p:spPr>
          <a:xfrm flipH="1">
            <a:off x="10002854" y="5057986"/>
            <a:ext cx="179405" cy="68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E6DC3318-29B0-487B-988E-000448BDCFE6}"/>
              </a:ext>
            </a:extLst>
          </p:cNvPr>
          <p:cNvSpPr txBox="1"/>
          <p:nvPr/>
        </p:nvSpPr>
        <p:spPr>
          <a:xfrm>
            <a:off x="8038795" y="5896776"/>
            <a:ext cx="911468" cy="307777"/>
          </a:xfrm>
          <a:prstGeom prst="rect">
            <a:avLst/>
          </a:prstGeom>
          <a:noFill/>
        </p:spPr>
        <p:txBody>
          <a:bodyPr wrap="none" rtlCol="0">
            <a:spAutoFit/>
          </a:bodyPr>
          <a:lstStyle/>
          <a:p>
            <a:r>
              <a:rPr lang="es-ES" sz="1400" dirty="0"/>
              <a:t>Registros</a:t>
            </a:r>
          </a:p>
        </p:txBody>
      </p:sp>
      <p:sp>
        <p:nvSpPr>
          <p:cNvPr id="34" name="CuadroTexto 33">
            <a:extLst>
              <a:ext uri="{FF2B5EF4-FFF2-40B4-BE49-F238E27FC236}">
                <a16:creationId xmlns:a16="http://schemas.microsoft.com/office/drawing/2014/main" id="{16A864B6-2650-4BDC-9185-D18A657070B5}"/>
              </a:ext>
            </a:extLst>
          </p:cNvPr>
          <p:cNvSpPr txBox="1"/>
          <p:nvPr/>
        </p:nvSpPr>
        <p:spPr>
          <a:xfrm>
            <a:off x="10181229" y="5150845"/>
            <a:ext cx="776175" cy="307777"/>
          </a:xfrm>
          <a:prstGeom prst="rect">
            <a:avLst/>
          </a:prstGeom>
          <a:noFill/>
        </p:spPr>
        <p:txBody>
          <a:bodyPr wrap="none" rtlCol="0">
            <a:spAutoFit/>
          </a:bodyPr>
          <a:lstStyle/>
          <a:p>
            <a:r>
              <a:rPr lang="es-ES" sz="1400" dirty="0"/>
              <a:t>Análisis</a:t>
            </a:r>
          </a:p>
        </p:txBody>
      </p:sp>
      <p:pic>
        <p:nvPicPr>
          <p:cNvPr id="6154" name="Picture 10" descr="Computer Vision API | Microsoft Power Automate">
            <a:extLst>
              <a:ext uri="{FF2B5EF4-FFF2-40B4-BE49-F238E27FC236}">
                <a16:creationId xmlns:a16="http://schemas.microsoft.com/office/drawing/2014/main" id="{6249BD58-E80F-4812-A2A0-59116E5F2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9025" y="4476766"/>
            <a:ext cx="581220" cy="58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106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 que debes recordar antes de ver Avengers: Infinity War | Marvel">
            <a:extLst>
              <a:ext uri="{FF2B5EF4-FFF2-40B4-BE49-F238E27FC236}">
                <a16:creationId xmlns:a16="http://schemas.microsoft.com/office/drawing/2014/main" id="{6EEB408B-1238-43E7-8B9B-7C5E04E779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26" t="9091" r="65"/>
          <a:stretch/>
        </p:blipFill>
        <p:spPr bwMode="auto">
          <a:xfrm>
            <a:off x="21" y="2"/>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460CDA6-1700-4FF2-9098-2C9BFFE745A6}"/>
              </a:ext>
            </a:extLst>
          </p:cNvPr>
          <p:cNvSpPr>
            <a:spLocks noGrp="1"/>
          </p:cNvSpPr>
          <p:nvPr>
            <p:ph type="title"/>
          </p:nvPr>
        </p:nvSpPr>
        <p:spPr>
          <a:xfrm>
            <a:off x="404553" y="3091928"/>
            <a:ext cx="9078563" cy="2387600"/>
          </a:xfrm>
        </p:spPr>
        <p:txBody>
          <a:bodyPr vert="horz" wrap="square" lIns="91440" tIns="45720" rIns="91440" bIns="45720" rtlCol="0" anchor="b">
            <a:normAutofit/>
          </a:bodyPr>
          <a:lstStyle/>
          <a:p>
            <a:r>
              <a:rPr lang="en-US" sz="6600" b="1" dirty="0">
                <a:solidFill>
                  <a:schemeClr val="accent2"/>
                </a:solidFill>
                <a:highlight>
                  <a:srgbClr val="F2F2F2"/>
                </a:highlight>
              </a:rPr>
              <a:t>Nuestro objetivo</a:t>
            </a:r>
          </a:p>
        </p:txBody>
      </p:sp>
      <p:sp>
        <p:nvSpPr>
          <p:cNvPr id="3" name="Marcador de texto 2">
            <a:extLst>
              <a:ext uri="{FF2B5EF4-FFF2-40B4-BE49-F238E27FC236}">
                <a16:creationId xmlns:a16="http://schemas.microsoft.com/office/drawing/2014/main" id="{E5347A06-F91E-436F-B736-C6E87C89419F}"/>
              </a:ext>
            </a:extLst>
          </p:cNvPr>
          <p:cNvSpPr>
            <a:spLocks noGrp="1"/>
          </p:cNvSpPr>
          <p:nvPr>
            <p:ph idx="1"/>
          </p:nvPr>
        </p:nvSpPr>
        <p:spPr>
          <a:xfrm>
            <a:off x="404553" y="5624946"/>
            <a:ext cx="10031037" cy="592975"/>
          </a:xfrm>
        </p:spPr>
        <p:txBody>
          <a:bodyPr vert="horz" lIns="91440" tIns="45720" rIns="91440" bIns="45720" rtlCol="0" anchor="ctr">
            <a:normAutofit/>
          </a:bodyPr>
          <a:lstStyle/>
          <a:p>
            <a:r>
              <a:rPr lang="en-US" sz="2400" b="1" dirty="0">
                <a:solidFill>
                  <a:schemeClr val="accent2"/>
                </a:solidFill>
                <a:highlight>
                  <a:srgbClr val="F2F2F2"/>
                </a:highlight>
              </a:rPr>
              <a:t>¿ Pero si solo trabaja uno en UI ?</a:t>
            </a:r>
          </a:p>
        </p:txBody>
      </p:sp>
    </p:spTree>
    <p:extLst>
      <p:ext uri="{BB962C8B-B14F-4D97-AF65-F5344CB8AC3E}">
        <p14:creationId xmlns:p14="http://schemas.microsoft.com/office/powerpoint/2010/main" val="3410130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2BC2E-7C7F-44B4-8448-D543A3991333}"/>
              </a:ext>
            </a:extLst>
          </p:cNvPr>
          <p:cNvSpPr>
            <a:spLocks noGrp="1"/>
          </p:cNvSpPr>
          <p:nvPr>
            <p:ph type="title"/>
          </p:nvPr>
        </p:nvSpPr>
        <p:spPr/>
        <p:txBody>
          <a:bodyPr>
            <a:normAutofit/>
          </a:bodyPr>
          <a:lstStyle/>
          <a:p>
            <a:r>
              <a:rPr lang="es-ES" dirty="0"/>
              <a:t>Dividiendo el trabajo, Componentes Low Code</a:t>
            </a:r>
          </a:p>
        </p:txBody>
      </p:sp>
      <p:sp>
        <p:nvSpPr>
          <p:cNvPr id="4" name="CuadroTexto 3">
            <a:extLst>
              <a:ext uri="{FF2B5EF4-FFF2-40B4-BE49-F238E27FC236}">
                <a16:creationId xmlns:a16="http://schemas.microsoft.com/office/drawing/2014/main" id="{C455C948-F61B-43DF-9CD5-9E7D4A4F9421}"/>
              </a:ext>
            </a:extLst>
          </p:cNvPr>
          <p:cNvSpPr txBox="1"/>
          <p:nvPr/>
        </p:nvSpPr>
        <p:spPr>
          <a:xfrm>
            <a:off x="294162" y="1609540"/>
            <a:ext cx="8119961" cy="4955203"/>
          </a:xfrm>
          <a:prstGeom prst="rect">
            <a:avLst/>
          </a:prstGeom>
          <a:noFill/>
        </p:spPr>
        <p:txBody>
          <a:bodyPr wrap="square" rtlCol="0">
            <a:spAutoFit/>
          </a:bodyPr>
          <a:lstStyle/>
          <a:p>
            <a:r>
              <a:rPr lang="es-ES" sz="1600" dirty="0"/>
              <a:t>Dividimos una aplicación en trozos o componentes</a:t>
            </a:r>
          </a:p>
          <a:p>
            <a:endParaRPr lang="es-ES" sz="1600" dirty="0"/>
          </a:p>
          <a:p>
            <a:r>
              <a:rPr lang="es-ES" sz="1600" dirty="0"/>
              <a:t>Lo podemos segmentar por soluciones teniendo componentes</a:t>
            </a:r>
            <a:br>
              <a:rPr lang="es-ES" sz="1600" dirty="0"/>
            </a:br>
            <a:r>
              <a:rPr lang="es-ES" sz="1600" dirty="0"/>
              <a:t>globales</a:t>
            </a:r>
          </a:p>
          <a:p>
            <a:endParaRPr lang="es-ES" sz="1600" dirty="0"/>
          </a:p>
          <a:p>
            <a:r>
              <a:rPr lang="es-ES" sz="1600" dirty="0"/>
              <a:t>Pueden crearse:</a:t>
            </a:r>
          </a:p>
          <a:p>
            <a:pPr marL="457189" lvl="1"/>
            <a:r>
              <a:rPr lang="es-ES" sz="1600" dirty="0"/>
              <a:t>Desde una aplicación</a:t>
            </a:r>
          </a:p>
          <a:p>
            <a:pPr marL="457189" lvl="1"/>
            <a:r>
              <a:rPr lang="es-ES" sz="1600" b="1" dirty="0"/>
              <a:t>Desde una biblioteca de componentes</a:t>
            </a:r>
          </a:p>
          <a:p>
            <a:pPr marL="285744" indent="-285744">
              <a:buFontTx/>
              <a:buChar char="-"/>
            </a:pPr>
            <a:endParaRPr lang="es-ES" sz="1600" dirty="0"/>
          </a:p>
          <a:p>
            <a:pPr lvl="2"/>
            <a:r>
              <a:rPr lang="es-ES" sz="1600" dirty="0"/>
              <a:t>Tiene limitaciones importantes aun:</a:t>
            </a:r>
            <a:br>
              <a:rPr lang="es-ES" sz="1600" dirty="0"/>
            </a:br>
            <a:endParaRPr lang="es-ES" sz="1600" dirty="0"/>
          </a:p>
          <a:p>
            <a:pPr marL="285744" lvl="2" indent="-285744">
              <a:buFont typeface="Arial" panose="020B0604020202020204" pitchFamily="34" charset="0"/>
              <a:buChar char="•"/>
            </a:pPr>
            <a:r>
              <a:rPr lang="es-ES" sz="1600" strike="sngStrike" dirty="0"/>
              <a:t>Sin acceso a orígenes de datos (puede tener sentido) </a:t>
            </a:r>
            <a:r>
              <a:rPr lang="es-ES" sz="1600" dirty="0"/>
              <a:t>=&gt; SI</a:t>
            </a:r>
          </a:p>
          <a:p>
            <a:pPr marL="285744" lvl="2" indent="-285744">
              <a:buFont typeface="Arial" panose="020B0604020202020204" pitchFamily="34" charset="0"/>
              <a:buChar char="•"/>
            </a:pPr>
            <a:r>
              <a:rPr lang="es-ES" sz="1600" strike="sngStrike" dirty="0"/>
              <a:t>No se admiten colecciones de datos </a:t>
            </a:r>
            <a:r>
              <a:rPr lang="es-ES" sz="1600" dirty="0"/>
              <a:t>=&gt; SI</a:t>
            </a:r>
          </a:p>
          <a:p>
            <a:pPr marL="285744" lvl="2" indent="-285744">
              <a:buFont typeface="Arial" panose="020B0604020202020204" pitchFamily="34" charset="0"/>
              <a:buChar char="•"/>
            </a:pPr>
            <a:r>
              <a:rPr lang="es-ES" sz="1600" dirty="0"/>
              <a:t>No se puede añadir componentes a formulario</a:t>
            </a:r>
          </a:p>
          <a:p>
            <a:pPr marL="285744" lvl="2" indent="-285744">
              <a:buFont typeface="Arial" panose="020B0604020202020204" pitchFamily="34" charset="0"/>
              <a:buChar char="•"/>
            </a:pPr>
            <a:r>
              <a:rPr lang="es-ES" sz="1600" b="1" dirty="0"/>
              <a:t>Si cambias un componente en la app no se entera la copia master</a:t>
            </a:r>
            <a:br>
              <a:rPr lang="es-ES" sz="1600" b="1" dirty="0"/>
            </a:br>
            <a:endParaRPr lang="es-ES" sz="1600" b="1" dirty="0"/>
          </a:p>
          <a:p>
            <a:pPr marL="285744" lvl="2" indent="-285744">
              <a:buFont typeface="Arial" panose="020B0604020202020204" pitchFamily="34" charset="0"/>
              <a:buChar char="•"/>
            </a:pPr>
            <a:r>
              <a:rPr lang="es-ES" sz="2800" b="1" dirty="0"/>
              <a:t>Tiene entradas y salidas!!!</a:t>
            </a:r>
          </a:p>
          <a:p>
            <a:r>
              <a:rPr lang="es-ES" sz="1600" dirty="0"/>
              <a:t>               </a:t>
            </a:r>
          </a:p>
          <a:p>
            <a:endParaRPr lang="es-ES" sz="1600" dirty="0"/>
          </a:p>
        </p:txBody>
      </p:sp>
      <p:pic>
        <p:nvPicPr>
          <p:cNvPr id="5" name="Picture 2" descr="Create new custom component using tree view">
            <a:extLst>
              <a:ext uri="{FF2B5EF4-FFF2-40B4-BE49-F238E27FC236}">
                <a16:creationId xmlns:a16="http://schemas.microsoft.com/office/drawing/2014/main" id="{B83B935C-0D0D-4BC0-8008-D2FD8FE74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0465" y="1772210"/>
            <a:ext cx="33909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26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3B8207F-B994-4722-BC59-CB6DD81BC7D1}"/>
              </a:ext>
            </a:extLst>
          </p:cNvPr>
          <p:cNvSpPr/>
          <p:nvPr/>
        </p:nvSpPr>
        <p:spPr bwMode="auto">
          <a:xfrm>
            <a:off x="0" y="3956975"/>
            <a:ext cx="12192000" cy="22050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rotWithShape="1">
          <a:blip r:embed="rId3"/>
          <a:srcRect t="12350" b="26981"/>
          <a:stretch/>
        </p:blipFill>
        <p:spPr>
          <a:xfrm>
            <a:off x="-22183" y="696001"/>
            <a:ext cx="12225962" cy="3260974"/>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3916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Sergio Hernández Mancebo</a:t>
            </a:r>
          </a:p>
          <a:p>
            <a:pPr marL="0" indent="0">
              <a:buNone/>
            </a:pPr>
            <a:r>
              <a:rPr lang="en-US" sz="2000" dirty="0"/>
              <a:t>Cloud Solutions Architect at Nationale Nederlanden</a:t>
            </a:r>
          </a:p>
        </p:txBody>
      </p:sp>
      <p:sp>
        <p:nvSpPr>
          <p:cNvPr id="8" name="Rectangle 7">
            <a:extLst>
              <a:ext uri="{FF2B5EF4-FFF2-40B4-BE49-F238E27FC236}">
                <a16:creationId xmlns:a16="http://schemas.microsoft.com/office/drawing/2014/main" id="{70B75E08-68F4-46A1-B2AF-29A46F20C670}"/>
              </a:ext>
            </a:extLst>
          </p:cNvPr>
          <p:cNvSpPr/>
          <p:nvPr/>
        </p:nvSpPr>
        <p:spPr>
          <a:xfrm>
            <a:off x="3916654" y="4949998"/>
            <a:ext cx="4572000" cy="753001"/>
          </a:xfrm>
          <a:prstGeom prst="rect">
            <a:avLst/>
          </a:prstGeom>
        </p:spPr>
        <p:txBody>
          <a:bodyPr/>
          <a:lstStyle/>
          <a:p>
            <a:pPr defTabSz="685955">
              <a:lnSpc>
                <a:spcPct val="90000"/>
              </a:lnSpc>
              <a:spcBef>
                <a:spcPct val="20000"/>
              </a:spcBef>
              <a:buSzPct val="80000"/>
            </a:pPr>
            <a:r>
              <a:rPr lang="en-US" sz="2000" b="1" i="1" spc="-53" dirty="0">
                <a:solidFill>
                  <a:srgbClr val="333333"/>
                </a:solidFill>
                <a:latin typeface="+mj-lt"/>
              </a:rPr>
              <a:t>Organizador CrossDvlup</a:t>
            </a:r>
          </a:p>
          <a:p>
            <a:pPr defTabSz="685955">
              <a:lnSpc>
                <a:spcPct val="90000"/>
              </a:lnSpc>
              <a:spcBef>
                <a:spcPct val="20000"/>
              </a:spcBef>
              <a:buSzPct val="80000"/>
            </a:pPr>
            <a:r>
              <a:rPr lang="en-US" sz="2000" b="1" i="1" spc="-53" dirty="0">
                <a:solidFill>
                  <a:srgbClr val="333333"/>
                </a:solidFill>
                <a:latin typeface="+mj-lt"/>
              </a:rPr>
              <a:t>Microsoft Azure desde 2018</a:t>
            </a:r>
          </a:p>
          <a:p>
            <a:pPr defTabSz="685955">
              <a:lnSpc>
                <a:spcPct val="90000"/>
              </a:lnSpc>
              <a:spcBef>
                <a:spcPct val="20000"/>
              </a:spcBef>
              <a:buSzPct val="80000"/>
            </a:pPr>
            <a:endParaRPr lang="en-US" sz="2000" spc="-53" dirty="0">
              <a:solidFill>
                <a:srgbClr val="333333"/>
              </a:solidFill>
              <a:latin typeface="+mj-lt"/>
            </a:endParaRPr>
          </a:p>
        </p:txBody>
      </p:sp>
      <p:sp>
        <p:nvSpPr>
          <p:cNvPr id="10" name="Rectangle 9">
            <a:extLst>
              <a:ext uri="{FF2B5EF4-FFF2-40B4-BE49-F238E27FC236}">
                <a16:creationId xmlns:a16="http://schemas.microsoft.com/office/drawing/2014/main" id="{69FCB385-D400-49A5-A09A-9020AE5061F7}"/>
              </a:ext>
            </a:extLst>
          </p:cNvPr>
          <p:cNvSpPr/>
          <p:nvPr/>
        </p:nvSpPr>
        <p:spPr bwMode="auto">
          <a:xfrm>
            <a:off x="0" y="6070558"/>
            <a:ext cx="12225962" cy="369333"/>
          </a:xfrm>
          <a:prstGeom prst="rect">
            <a:avLst/>
          </a:prstGeom>
          <a:solidFill>
            <a:srgbClr val="059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4"/>
          <a:stretch>
            <a:fillRect/>
          </a:stretch>
        </p:blipFill>
        <p:spPr>
          <a:xfrm>
            <a:off x="9416869" y="3890551"/>
            <a:ext cx="2429214" cy="2429214"/>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9604129" y="6075403"/>
            <a:ext cx="4642338" cy="369332"/>
          </a:xfrm>
          <a:prstGeom prst="rect">
            <a:avLst/>
          </a:prstGeom>
          <a:noFill/>
        </p:spPr>
        <p:txBody>
          <a:bodyPr wrap="square">
            <a:spAutoFit/>
          </a:bodyPr>
          <a:lstStyle/>
          <a:p>
            <a:pPr algn="l"/>
            <a:r>
              <a:rPr lang="en-US" dirty="0">
                <a:solidFill>
                  <a:schemeClr val="bg1"/>
                </a:solidFill>
                <a:latin typeface="TwitterChirp"/>
              </a:rPr>
              <a:t> 6 of November 2021</a:t>
            </a:r>
          </a:p>
        </p:txBody>
      </p:sp>
      <p:pic>
        <p:nvPicPr>
          <p:cNvPr id="11" name="Marcador de posición de imagen 18" descr="Hombre parado junto a una ventana&#10;&#10;Descripción generada automáticamente">
            <a:extLst>
              <a:ext uri="{FF2B5EF4-FFF2-40B4-BE49-F238E27FC236}">
                <a16:creationId xmlns:a16="http://schemas.microsoft.com/office/drawing/2014/main" id="{EDCB875F-E0A4-4D36-9C13-304BBFA3A177}"/>
              </a:ext>
            </a:extLst>
          </p:cNvPr>
          <p:cNvPicPr>
            <a:picLocks noChangeAspect="1"/>
          </p:cNvPicPr>
          <p:nvPr/>
        </p:nvPicPr>
        <p:blipFill>
          <a:blip r:embed="rId5">
            <a:extLst>
              <a:ext uri="{28A0092B-C50C-407E-A947-70E740481C1C}">
                <a14:useLocalDpi xmlns:a14="http://schemas.microsoft.com/office/drawing/2010/main" val="0"/>
              </a:ext>
            </a:extLst>
          </a:blip>
          <a:srcRect t="34" b="34"/>
          <a:stretch>
            <a:fillRect/>
          </a:stretch>
        </p:blipFill>
        <p:spPr>
          <a:xfrm>
            <a:off x="1328060" y="3668745"/>
            <a:ext cx="2494964" cy="2493254"/>
          </a:xfrm>
          <a:prstGeom prst="ellipse">
            <a:avLst/>
          </a:prstGeom>
        </p:spPr>
      </p:pic>
    </p:spTree>
    <p:extLst>
      <p:ext uri="{BB962C8B-B14F-4D97-AF65-F5344CB8AC3E}">
        <p14:creationId xmlns:p14="http://schemas.microsoft.com/office/powerpoint/2010/main" val="3379103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333345-447F-4017-9E23-901EAEE53A80}"/>
              </a:ext>
            </a:extLst>
          </p:cNvPr>
          <p:cNvSpPr>
            <a:spLocks noGrp="1"/>
          </p:cNvSpPr>
          <p:nvPr>
            <p:ph type="title"/>
          </p:nvPr>
        </p:nvSpPr>
        <p:spPr/>
        <p:txBody>
          <a:bodyPr spcFirstLastPara="1" vert="horz" wrap="square" lIns="91440" tIns="45720" rIns="91440" bIns="45720" rtlCol="0" anchor="ctr" anchorCtr="0">
            <a:normAutofit/>
          </a:bodyPr>
          <a:lstStyle/>
          <a:p>
            <a:r>
              <a:rPr lang="en-US" sz="3600" dirty="0"/>
              <a:t>Componentes para Pro Developer</a:t>
            </a:r>
          </a:p>
        </p:txBody>
      </p:sp>
      <p:pic>
        <p:nvPicPr>
          <p:cNvPr id="5" name="Imagen 4">
            <a:extLst>
              <a:ext uri="{FF2B5EF4-FFF2-40B4-BE49-F238E27FC236}">
                <a16:creationId xmlns:a16="http://schemas.microsoft.com/office/drawing/2014/main" id="{E6FE06F9-F056-4833-BB35-1CBF603B5EAC}"/>
              </a:ext>
            </a:extLst>
          </p:cNvPr>
          <p:cNvPicPr>
            <a:picLocks noChangeAspect="1"/>
          </p:cNvPicPr>
          <p:nvPr/>
        </p:nvPicPr>
        <p:blipFill rotWithShape="1">
          <a:blip r:embed="rId2"/>
          <a:srcRect b="7774"/>
          <a:stretch/>
        </p:blipFill>
        <p:spPr>
          <a:xfrm>
            <a:off x="21" y="11"/>
            <a:ext cx="12191980" cy="342898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Marcador de texto 4">
            <a:extLst>
              <a:ext uri="{FF2B5EF4-FFF2-40B4-BE49-F238E27FC236}">
                <a16:creationId xmlns:a16="http://schemas.microsoft.com/office/drawing/2014/main" id="{26639F8D-2A79-4564-B0F9-188F0530F2C3}"/>
              </a:ext>
            </a:extLst>
          </p:cNvPr>
          <p:cNvSpPr txBox="1">
            <a:spLocks/>
          </p:cNvSpPr>
          <p:nvPr/>
        </p:nvSpPr>
        <p:spPr>
          <a:xfrm>
            <a:off x="837148" y="4238470"/>
            <a:ext cx="10113529" cy="19145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297" indent="0">
              <a:buNone/>
            </a:pPr>
            <a:r>
              <a:rPr lang="en-US" sz="1867" b="1" dirty="0"/>
              <a:t>Custom Connectors</a:t>
            </a:r>
          </a:p>
          <a:p>
            <a:pPr marL="114297" indent="0">
              <a:buNone/>
            </a:pPr>
            <a:r>
              <a:rPr lang="en-US" sz="1867" b="1" dirty="0"/>
              <a:t>PowerApps Components Frameworks:</a:t>
            </a:r>
          </a:p>
          <a:p>
            <a:pPr marL="826342" lvl="2" indent="0">
              <a:buNone/>
            </a:pPr>
            <a:endParaRPr lang="en-US" sz="1600" b="1" dirty="0"/>
          </a:p>
          <a:p>
            <a:pPr marL="826342" lvl="2" indent="0">
              <a:buNone/>
            </a:pPr>
            <a:r>
              <a:rPr lang="en-US" sz="1600" b="1" dirty="0"/>
              <a:t>TypeScript</a:t>
            </a:r>
          </a:p>
          <a:p>
            <a:pPr marL="826342" lvl="2" indent="0">
              <a:buNone/>
            </a:pPr>
            <a:r>
              <a:rPr lang="en-US" sz="1600" b="1" dirty="0"/>
              <a:t>HTML</a:t>
            </a:r>
          </a:p>
          <a:p>
            <a:pPr marL="826342" lvl="2" indent="0">
              <a:buNone/>
            </a:pPr>
            <a:r>
              <a:rPr lang="en-US" sz="1600" b="1" dirty="0"/>
              <a:t>CSS</a:t>
            </a:r>
          </a:p>
          <a:p>
            <a:pPr marL="826342" lvl="2" indent="0">
              <a:buNone/>
            </a:pPr>
            <a:r>
              <a:rPr lang="en-US" sz="1600" b="1" dirty="0"/>
              <a:t>React</a:t>
            </a:r>
          </a:p>
          <a:p>
            <a:pPr marL="457189" lvl="1" indent="0">
              <a:buNone/>
            </a:pPr>
            <a:r>
              <a:rPr lang="en-US" sz="1867" b="1" dirty="0"/>
              <a:t>Podemos empaquetar nuestros componentes desde el VS Code y añadirlo a una solución en CDS</a:t>
            </a:r>
          </a:p>
          <a:p>
            <a:pPr lvl="1"/>
            <a:endParaRPr lang="en-US" sz="533" b="1" dirty="0"/>
          </a:p>
        </p:txBody>
      </p:sp>
    </p:spTree>
    <p:extLst>
      <p:ext uri="{BB962C8B-B14F-4D97-AF65-F5344CB8AC3E}">
        <p14:creationId xmlns:p14="http://schemas.microsoft.com/office/powerpoint/2010/main" val="3905865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14A1C-6FD2-4D90-8948-29E26DF7D1D1}"/>
              </a:ext>
            </a:extLst>
          </p:cNvPr>
          <p:cNvSpPr>
            <a:spLocks noGrp="1"/>
          </p:cNvSpPr>
          <p:nvPr>
            <p:ph type="title"/>
          </p:nvPr>
        </p:nvSpPr>
        <p:spPr>
          <a:xfrm>
            <a:off x="448769" y="380152"/>
            <a:ext cx="11635240" cy="747897"/>
          </a:xfrm>
        </p:spPr>
        <p:txBody>
          <a:bodyPr/>
          <a:lstStyle/>
          <a:p>
            <a:r>
              <a:rPr lang="es-ES" b="1" dirty="0"/>
              <a:t>Nuestra aplicación</a:t>
            </a:r>
          </a:p>
        </p:txBody>
      </p:sp>
      <p:sp>
        <p:nvSpPr>
          <p:cNvPr id="5" name="CuadroTexto 4">
            <a:extLst>
              <a:ext uri="{FF2B5EF4-FFF2-40B4-BE49-F238E27FC236}">
                <a16:creationId xmlns:a16="http://schemas.microsoft.com/office/drawing/2014/main" id="{03DF5DC4-1E3C-4B27-BD50-E6B793053093}"/>
              </a:ext>
            </a:extLst>
          </p:cNvPr>
          <p:cNvSpPr txBox="1"/>
          <p:nvPr/>
        </p:nvSpPr>
        <p:spPr>
          <a:xfrm>
            <a:off x="515097" y="1116820"/>
            <a:ext cx="6390860" cy="3693319"/>
          </a:xfrm>
          <a:prstGeom prst="rect">
            <a:avLst/>
          </a:prstGeom>
          <a:noFill/>
        </p:spPr>
        <p:txBody>
          <a:bodyPr wrap="square">
            <a:spAutoFit/>
          </a:bodyPr>
          <a:lstStyle/>
          <a:p>
            <a:pPr algn="l"/>
            <a:r>
              <a:rPr lang="es-ES" b="1" i="0" u="none" strike="noStrike" dirty="0">
                <a:solidFill>
                  <a:srgbClr val="171717"/>
                </a:solidFill>
                <a:effectLst/>
                <a:latin typeface="Segoe UI" panose="020B0502040204020203" pitchFamily="34" charset="0"/>
              </a:rPr>
              <a:t>Manifiesto</a:t>
            </a:r>
            <a:br>
              <a:rPr lang="es-ES" b="0" i="0" u="none" strike="noStrike" dirty="0">
                <a:solidFill>
                  <a:srgbClr val="171717"/>
                </a:solidFill>
                <a:effectLst/>
                <a:latin typeface="Segoe UI" panose="020B0502040204020203" pitchFamily="34" charset="0"/>
              </a:rPr>
            </a:br>
            <a:endParaRPr lang="es-ES" b="0" i="0" dirty="0">
              <a:solidFill>
                <a:srgbClr val="171717"/>
              </a:solidFill>
              <a:effectLst/>
              <a:latin typeface="Segoe UI" panose="020B0502040204020203" pitchFamily="34" charset="0"/>
            </a:endParaRPr>
          </a:p>
          <a:p>
            <a:pPr algn="l"/>
            <a:r>
              <a:rPr lang="es-ES" b="1" dirty="0">
                <a:solidFill>
                  <a:srgbClr val="171717"/>
                </a:solidFill>
                <a:latin typeface="Segoe UI" panose="020B0502040204020203" pitchFamily="34" charset="0"/>
              </a:rPr>
              <a:t>I</a:t>
            </a:r>
            <a:r>
              <a:rPr lang="es-ES" b="1" i="0" u="none" strike="noStrike" dirty="0">
                <a:solidFill>
                  <a:srgbClr val="171717"/>
                </a:solidFill>
                <a:effectLst/>
                <a:latin typeface="Segoe UI" panose="020B0502040204020203" pitchFamily="34" charset="0"/>
              </a:rPr>
              <a:t>mplementación del componente:</a:t>
            </a:r>
          </a:p>
          <a:p>
            <a:pPr algn="l"/>
            <a:endParaRPr lang="es-ES" b="1" i="0" u="none" strike="noStrike" dirty="0">
              <a:solidFill>
                <a:srgbClr val="171717"/>
              </a:solidFill>
              <a:effectLst/>
              <a:latin typeface="Segoe UI" panose="020B0502040204020203" pitchFamily="34" charset="0"/>
            </a:endParaRPr>
          </a:p>
          <a:p>
            <a:pPr algn="l"/>
            <a:r>
              <a:rPr lang="es-ES" b="0" i="0" u="none" strike="noStrike" dirty="0">
                <a:solidFill>
                  <a:srgbClr val="171717"/>
                </a:solidFill>
                <a:effectLst/>
                <a:latin typeface="Segoe UI" panose="020B0502040204020203" pitchFamily="34" charset="0"/>
                <a:hlinkClick r:id="rId2"/>
              </a:rPr>
              <a:t>init</a:t>
            </a:r>
            <a:r>
              <a:rPr lang="es-ES" b="0" i="0" dirty="0">
                <a:solidFill>
                  <a:srgbClr val="171717"/>
                </a:solidFill>
                <a:effectLst/>
                <a:latin typeface="Segoe UI" panose="020B0502040204020203" pitchFamily="34" charset="0"/>
              </a:rPr>
              <a:t> (requerido)</a:t>
            </a:r>
          </a:p>
          <a:p>
            <a:pPr algn="l"/>
            <a:r>
              <a:rPr lang="es-ES" b="0" i="0" u="none" strike="noStrike" dirty="0">
                <a:solidFill>
                  <a:srgbClr val="171717"/>
                </a:solidFill>
                <a:effectLst/>
                <a:latin typeface="Segoe UI" panose="020B0502040204020203" pitchFamily="34" charset="0"/>
                <a:hlinkClick r:id="rId3"/>
              </a:rPr>
              <a:t>updateView</a:t>
            </a:r>
            <a:r>
              <a:rPr lang="es-ES" b="0" i="0" dirty="0">
                <a:solidFill>
                  <a:srgbClr val="171717"/>
                </a:solidFill>
                <a:effectLst/>
                <a:latin typeface="Segoe UI" panose="020B0502040204020203" pitchFamily="34" charset="0"/>
              </a:rPr>
              <a:t> (requerido)</a:t>
            </a:r>
          </a:p>
          <a:p>
            <a:pPr algn="l"/>
            <a:r>
              <a:rPr lang="es-ES" b="0" i="0" u="none" strike="noStrike" dirty="0">
                <a:solidFill>
                  <a:srgbClr val="171717"/>
                </a:solidFill>
                <a:effectLst/>
                <a:latin typeface="Segoe UI" panose="020B0502040204020203" pitchFamily="34" charset="0"/>
                <a:hlinkClick r:id="rId4"/>
              </a:rPr>
              <a:t>getOutputs</a:t>
            </a:r>
            <a:r>
              <a:rPr lang="es-ES" b="0" i="0" dirty="0">
                <a:solidFill>
                  <a:srgbClr val="171717"/>
                </a:solidFill>
                <a:effectLst/>
                <a:latin typeface="Segoe UI" panose="020B0502040204020203" pitchFamily="34" charset="0"/>
              </a:rPr>
              <a:t> (opcional)</a:t>
            </a:r>
          </a:p>
          <a:p>
            <a:pPr algn="l"/>
            <a:r>
              <a:rPr lang="es-ES" b="0" i="0" u="none" strike="noStrike" dirty="0">
                <a:solidFill>
                  <a:srgbClr val="171717"/>
                </a:solidFill>
                <a:effectLst/>
                <a:latin typeface="Segoe UI" panose="020B0502040204020203" pitchFamily="34" charset="0"/>
                <a:hlinkClick r:id="rId5"/>
              </a:rPr>
              <a:t>destroy</a:t>
            </a:r>
            <a:r>
              <a:rPr lang="es-ES" b="0" i="0" dirty="0">
                <a:solidFill>
                  <a:srgbClr val="171717"/>
                </a:solidFill>
                <a:effectLst/>
                <a:latin typeface="Segoe UI" panose="020B0502040204020203" pitchFamily="34" charset="0"/>
              </a:rPr>
              <a:t> (requerido)</a:t>
            </a:r>
          </a:p>
          <a:p>
            <a:pPr algn="l"/>
            <a:endParaRPr lang="es-ES" b="0" i="0" dirty="0">
              <a:solidFill>
                <a:srgbClr val="171717"/>
              </a:solidFill>
              <a:effectLst/>
              <a:latin typeface="Segoe UI" panose="020B0502040204020203" pitchFamily="34" charset="0"/>
            </a:endParaRPr>
          </a:p>
          <a:p>
            <a:pPr algn="l"/>
            <a:r>
              <a:rPr lang="es-ES" b="1" i="0" u="none" strike="noStrike" dirty="0">
                <a:solidFill>
                  <a:srgbClr val="171717"/>
                </a:solidFill>
                <a:effectLst/>
                <a:latin typeface="Segoe UI" panose="020B0502040204020203" pitchFamily="34" charset="0"/>
              </a:rPr>
              <a:t>Recursos</a:t>
            </a:r>
          </a:p>
          <a:p>
            <a:pPr algn="l"/>
            <a:r>
              <a:rPr lang="es-ES" dirty="0" err="1">
                <a:solidFill>
                  <a:srgbClr val="171717"/>
                </a:solidFill>
                <a:latin typeface="Segoe UI" panose="020B0502040204020203" pitchFamily="34" charset="0"/>
              </a:rPr>
              <a:t>Css</a:t>
            </a:r>
            <a:endParaRPr lang="es-ES" dirty="0">
              <a:solidFill>
                <a:srgbClr val="171717"/>
              </a:solidFill>
              <a:latin typeface="Segoe UI" panose="020B0502040204020203" pitchFamily="34" charset="0"/>
            </a:endParaRPr>
          </a:p>
          <a:p>
            <a:pPr algn="l"/>
            <a:r>
              <a:rPr lang="es-ES" i="0" dirty="0">
                <a:solidFill>
                  <a:srgbClr val="171717"/>
                </a:solidFill>
                <a:effectLst/>
                <a:latin typeface="Segoe UI" panose="020B0502040204020203" pitchFamily="34" charset="0"/>
              </a:rPr>
              <a:t>Componentes…</a:t>
            </a:r>
          </a:p>
          <a:p>
            <a:pPr algn="l"/>
            <a:r>
              <a:rPr lang="es-ES" b="1" i="0" dirty="0">
                <a:solidFill>
                  <a:srgbClr val="171717"/>
                </a:solidFill>
                <a:effectLst/>
                <a:latin typeface="Segoe UI" panose="020B0502040204020203" pitchFamily="34" charset="0"/>
              </a:rPr>
              <a:t> </a:t>
            </a:r>
          </a:p>
        </p:txBody>
      </p:sp>
      <p:sp>
        <p:nvSpPr>
          <p:cNvPr id="7" name="CuadroTexto 6">
            <a:extLst>
              <a:ext uri="{FF2B5EF4-FFF2-40B4-BE49-F238E27FC236}">
                <a16:creationId xmlns:a16="http://schemas.microsoft.com/office/drawing/2014/main" id="{C7257E9A-8FEA-4274-8496-0A64C3CF107A}"/>
              </a:ext>
            </a:extLst>
          </p:cNvPr>
          <p:cNvSpPr txBox="1"/>
          <p:nvPr/>
        </p:nvSpPr>
        <p:spPr>
          <a:xfrm>
            <a:off x="5732590" y="355033"/>
            <a:ext cx="6351419" cy="2154436"/>
          </a:xfrm>
          <a:prstGeom prst="rect">
            <a:avLst/>
          </a:prstGeom>
        </p:spPr>
        <p:txBody>
          <a:bodyPr vert="horz" wrap="square" lIns="0" tIns="0" rIns="0" bIns="0" rtlCol="0" anchor="t">
            <a:noAutofit/>
          </a:bodyPr>
          <a:lstStyle>
            <a:lvl1pPr defTabSz="685955">
              <a:lnSpc>
                <a:spcPct val="90000"/>
              </a:lnSpc>
              <a:spcBef>
                <a:spcPct val="0"/>
              </a:spcBef>
              <a:buNone/>
              <a:defRPr lang="en-US" sz="4051" b="1" cap="none" spc="-75" baseline="0">
                <a:ln w="3175">
                  <a:noFill/>
                </a:ln>
                <a:solidFill>
                  <a:schemeClr val="bg2">
                    <a:lumMod val="25000"/>
                  </a:schemeClr>
                </a:solidFill>
                <a:effectLst/>
                <a:latin typeface="+mj-lt"/>
                <a:cs typeface="Arial" charset="0"/>
              </a:defRPr>
            </a:lvl1pPr>
          </a:lstStyle>
          <a:p>
            <a:r>
              <a:rPr lang="es-ES" dirty="0"/>
              <a:t>Vamos a necesitar</a:t>
            </a:r>
          </a:p>
          <a:p>
            <a:endParaRPr lang="es-ES" dirty="0"/>
          </a:p>
          <a:p>
            <a:pPr lvl="1"/>
            <a:r>
              <a:rPr lang="es-ES" dirty="0"/>
              <a:t>Power App CLI</a:t>
            </a:r>
          </a:p>
          <a:p>
            <a:pPr lvl="1"/>
            <a:r>
              <a:rPr lang="es-ES" dirty="0"/>
              <a:t>Node</a:t>
            </a:r>
          </a:p>
          <a:p>
            <a:pPr lvl="1"/>
            <a:r>
              <a:rPr lang="es-ES" dirty="0"/>
              <a:t>Habilitar PCF en la administración de tu tenant</a:t>
            </a:r>
          </a:p>
          <a:p>
            <a:endParaRPr lang="es-ES" dirty="0"/>
          </a:p>
        </p:txBody>
      </p:sp>
      <p:pic>
        <p:nvPicPr>
          <p:cNvPr id="9" name="Imagen 8">
            <a:extLst>
              <a:ext uri="{FF2B5EF4-FFF2-40B4-BE49-F238E27FC236}">
                <a16:creationId xmlns:a16="http://schemas.microsoft.com/office/drawing/2014/main" id="{1AA2F122-5992-4026-A255-B473911517D4}"/>
              </a:ext>
            </a:extLst>
          </p:cNvPr>
          <p:cNvPicPr>
            <a:picLocks noChangeAspect="1"/>
          </p:cNvPicPr>
          <p:nvPr/>
        </p:nvPicPr>
        <p:blipFill>
          <a:blip r:embed="rId6"/>
          <a:stretch>
            <a:fillRect/>
          </a:stretch>
        </p:blipFill>
        <p:spPr>
          <a:xfrm>
            <a:off x="4272121" y="4140642"/>
            <a:ext cx="7705194" cy="2546109"/>
          </a:xfrm>
          <a:prstGeom prst="rect">
            <a:avLst/>
          </a:prstGeom>
        </p:spPr>
      </p:pic>
    </p:spTree>
    <p:extLst>
      <p:ext uri="{BB962C8B-B14F-4D97-AF65-F5344CB8AC3E}">
        <p14:creationId xmlns:p14="http://schemas.microsoft.com/office/powerpoint/2010/main" val="1195635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38463-ABB6-4713-94F0-7B69EC52425D}"/>
              </a:ext>
            </a:extLst>
          </p:cNvPr>
          <p:cNvSpPr>
            <a:spLocks noGrp="1"/>
          </p:cNvSpPr>
          <p:nvPr>
            <p:ph type="title"/>
          </p:nvPr>
        </p:nvSpPr>
        <p:spPr>
          <a:xfrm>
            <a:off x="264311" y="236690"/>
            <a:ext cx="11663377" cy="667014"/>
          </a:xfrm>
        </p:spPr>
        <p:txBody>
          <a:bodyPr/>
          <a:lstStyle/>
          <a:p>
            <a:r>
              <a:rPr lang="es-ES" dirty="0"/>
              <a:t>Empaquetando soluciones</a:t>
            </a:r>
          </a:p>
        </p:txBody>
      </p:sp>
      <p:sp>
        <p:nvSpPr>
          <p:cNvPr id="5" name="CuadroTexto 4">
            <a:extLst>
              <a:ext uri="{FF2B5EF4-FFF2-40B4-BE49-F238E27FC236}">
                <a16:creationId xmlns:a16="http://schemas.microsoft.com/office/drawing/2014/main" id="{E226E657-7A12-43BD-A29B-B420FFE01FA2}"/>
              </a:ext>
            </a:extLst>
          </p:cNvPr>
          <p:cNvSpPr txBox="1"/>
          <p:nvPr/>
        </p:nvSpPr>
        <p:spPr>
          <a:xfrm>
            <a:off x="891743" y="1209490"/>
            <a:ext cx="10903225" cy="5078313"/>
          </a:xfrm>
          <a:prstGeom prst="rect">
            <a:avLst/>
          </a:prstGeom>
          <a:noFill/>
        </p:spPr>
        <p:txBody>
          <a:bodyPr wrap="square">
            <a:spAutoFit/>
          </a:bodyPr>
          <a:lstStyle/>
          <a:p>
            <a:pPr marL="0" marR="0">
              <a:spcBef>
                <a:spcPts val="0"/>
              </a:spcBef>
              <a:spcAft>
                <a:spcPts val="0"/>
              </a:spcAft>
            </a:pPr>
            <a:r>
              <a:rPr lang="es-ES" sz="1800" b="1" dirty="0">
                <a:effectLst/>
                <a:latin typeface="Calibri" panose="020F0502020204030204" pitchFamily="34" charset="0"/>
              </a:rPr>
              <a:t>CREAR SOLUCION </a:t>
            </a:r>
          </a:p>
          <a:p>
            <a:pPr marL="0" marR="0">
              <a:spcBef>
                <a:spcPts val="0"/>
              </a:spcBef>
              <a:spcAft>
                <a:spcPts val="0"/>
              </a:spcAft>
            </a:pPr>
            <a:r>
              <a:rPr lang="es-ES" sz="1800" dirty="0" err="1">
                <a:effectLst/>
                <a:latin typeface="Calibri" panose="020F0502020204030204" pitchFamily="34" charset="0"/>
              </a:rPr>
              <a:t>pac</a:t>
            </a:r>
            <a:r>
              <a:rPr lang="es-ES" sz="1800" dirty="0">
                <a:effectLst/>
                <a:latin typeface="Calibri" panose="020F0502020204030204" pitchFamily="34" charset="0"/>
              </a:rPr>
              <a:t> </a:t>
            </a:r>
            <a:r>
              <a:rPr lang="es-ES" sz="1800" dirty="0" err="1">
                <a:effectLst/>
                <a:latin typeface="Calibri" panose="020F0502020204030204" pitchFamily="34" charset="0"/>
              </a:rPr>
              <a:t>pcf</a:t>
            </a:r>
            <a:r>
              <a:rPr lang="es-ES" sz="1800" dirty="0">
                <a:effectLst/>
                <a:latin typeface="Calibri" panose="020F0502020204030204" pitchFamily="34" charset="0"/>
              </a:rPr>
              <a:t> init --</a:t>
            </a:r>
            <a:r>
              <a:rPr lang="es-ES" sz="1800" dirty="0" err="1">
                <a:effectLst/>
                <a:latin typeface="Calibri" panose="020F0502020204030204" pitchFamily="34" charset="0"/>
              </a:rPr>
              <a:t>namespace</a:t>
            </a:r>
            <a:r>
              <a:rPr lang="es-ES" sz="1800" dirty="0">
                <a:effectLst/>
                <a:latin typeface="Calibri" panose="020F0502020204030204" pitchFamily="34" charset="0"/>
              </a:rPr>
              <a:t> </a:t>
            </a:r>
            <a:r>
              <a:rPr lang="es-ES" sz="1800" dirty="0" err="1">
                <a:effectLst/>
                <a:latin typeface="Calibri" panose="020F0502020204030204" pitchFamily="34" charset="0"/>
              </a:rPr>
              <a:t>SampleNamespace</a:t>
            </a:r>
            <a:r>
              <a:rPr lang="es-ES" sz="1800" dirty="0">
                <a:effectLst/>
                <a:latin typeface="Calibri" panose="020F0502020204030204" pitchFamily="34" charset="0"/>
              </a:rPr>
              <a:t> --</a:t>
            </a:r>
            <a:r>
              <a:rPr lang="es-ES" sz="1800" dirty="0" err="1">
                <a:effectLst/>
                <a:latin typeface="Calibri" panose="020F0502020204030204" pitchFamily="34" charset="0"/>
              </a:rPr>
              <a:t>name</a:t>
            </a:r>
            <a:r>
              <a:rPr lang="es-ES" sz="1800" dirty="0">
                <a:effectLst/>
                <a:latin typeface="Calibri" panose="020F0502020204030204" pitchFamily="34" charset="0"/>
              </a:rPr>
              <a:t> </a:t>
            </a:r>
            <a:r>
              <a:rPr lang="es-ES" sz="1800" dirty="0" err="1">
                <a:effectLst/>
                <a:latin typeface="Calibri" panose="020F0502020204030204" pitchFamily="34" charset="0"/>
              </a:rPr>
              <a:t>TSLinearInputComponent</a:t>
            </a:r>
            <a:r>
              <a:rPr lang="es-ES" sz="1800" dirty="0">
                <a:effectLst/>
                <a:latin typeface="Calibri" panose="020F0502020204030204" pitchFamily="34" charset="0"/>
              </a:rPr>
              <a:t> --</a:t>
            </a:r>
            <a:r>
              <a:rPr lang="es-ES" sz="1800" dirty="0" err="1">
                <a:effectLst/>
                <a:latin typeface="Calibri" panose="020F0502020204030204" pitchFamily="34" charset="0"/>
              </a:rPr>
              <a:t>template</a:t>
            </a:r>
            <a:r>
              <a:rPr lang="es-ES" sz="1800" dirty="0">
                <a:effectLst/>
                <a:latin typeface="Calibri" panose="020F0502020204030204" pitchFamily="34" charset="0"/>
              </a:rPr>
              <a:t> </a:t>
            </a:r>
            <a:r>
              <a:rPr lang="es-ES" sz="1800" dirty="0" err="1">
                <a:effectLst/>
                <a:latin typeface="Calibri" panose="020F0502020204030204" pitchFamily="34" charset="0"/>
              </a:rPr>
              <a:t>field</a:t>
            </a:r>
            <a:endParaRPr lang="es-ES" sz="1800" dirty="0">
              <a:effectLst/>
              <a:latin typeface="Calibri" panose="020F0502020204030204" pitchFamily="34" charset="0"/>
            </a:endParaRPr>
          </a:p>
          <a:p>
            <a:pPr marL="0" marR="0">
              <a:spcBef>
                <a:spcPts val="0"/>
              </a:spcBef>
              <a:spcAft>
                <a:spcPts val="0"/>
              </a:spcAft>
            </a:pPr>
            <a:r>
              <a:rPr lang="es-ES" sz="1800" dirty="0">
                <a:effectLst/>
                <a:latin typeface="Calibri" panose="020F0502020204030204" pitchFamily="34" charset="0"/>
              </a:rPr>
              <a:t> </a:t>
            </a:r>
          </a:p>
          <a:p>
            <a:pPr marL="0" marR="0">
              <a:spcBef>
                <a:spcPts val="0"/>
              </a:spcBef>
              <a:spcAft>
                <a:spcPts val="0"/>
              </a:spcAft>
            </a:pPr>
            <a:r>
              <a:rPr lang="es-ES" sz="1800" b="1" dirty="0">
                <a:effectLst/>
                <a:latin typeface="Calibri" panose="020F0502020204030204" pitchFamily="34" charset="0"/>
              </a:rPr>
              <a:t>COMPILAR </a:t>
            </a:r>
          </a:p>
          <a:p>
            <a:pPr marL="0" marR="0">
              <a:spcBef>
                <a:spcPts val="0"/>
              </a:spcBef>
              <a:spcAft>
                <a:spcPts val="0"/>
              </a:spcAft>
            </a:pPr>
            <a:r>
              <a:rPr lang="es-ES" sz="1800" dirty="0" err="1">
                <a:effectLst/>
                <a:latin typeface="Calibri" panose="020F0502020204030204" pitchFamily="34" charset="0"/>
              </a:rPr>
              <a:t>npm</a:t>
            </a:r>
            <a:r>
              <a:rPr lang="es-ES" sz="1800" dirty="0">
                <a:effectLst/>
                <a:latin typeface="Calibri" panose="020F0502020204030204" pitchFamily="34" charset="0"/>
              </a:rPr>
              <a:t> run </a:t>
            </a:r>
            <a:r>
              <a:rPr lang="es-ES" sz="1800" dirty="0" err="1">
                <a:effectLst/>
                <a:latin typeface="Calibri" panose="020F0502020204030204" pitchFamily="34" charset="0"/>
              </a:rPr>
              <a:t>build</a:t>
            </a:r>
            <a:endParaRPr lang="es-ES" sz="1800" dirty="0">
              <a:effectLst/>
              <a:latin typeface="Calibri" panose="020F0502020204030204" pitchFamily="34" charset="0"/>
            </a:endParaRPr>
          </a:p>
          <a:p>
            <a:pPr marL="0" marR="0">
              <a:spcBef>
                <a:spcPts val="0"/>
              </a:spcBef>
              <a:spcAft>
                <a:spcPts val="0"/>
              </a:spcAft>
            </a:pPr>
            <a:r>
              <a:rPr lang="es-ES" sz="1800" dirty="0">
                <a:effectLst/>
                <a:latin typeface="Calibri" panose="020F0502020204030204" pitchFamily="34" charset="0"/>
              </a:rPr>
              <a:t> </a:t>
            </a:r>
          </a:p>
          <a:p>
            <a:pPr marL="0" marR="0">
              <a:spcBef>
                <a:spcPts val="0"/>
              </a:spcBef>
              <a:spcAft>
                <a:spcPts val="0"/>
              </a:spcAft>
            </a:pPr>
            <a:r>
              <a:rPr lang="es-ES" sz="1800" b="1" dirty="0">
                <a:effectLst/>
                <a:latin typeface="Calibri" panose="020F0502020204030204" pitchFamily="34" charset="0"/>
              </a:rPr>
              <a:t>EJECUTAR</a:t>
            </a:r>
          </a:p>
          <a:p>
            <a:pPr marL="0" marR="0">
              <a:spcBef>
                <a:spcPts val="0"/>
              </a:spcBef>
              <a:spcAft>
                <a:spcPts val="0"/>
              </a:spcAft>
            </a:pPr>
            <a:r>
              <a:rPr lang="es-ES" sz="1800" dirty="0" err="1">
                <a:effectLst/>
                <a:latin typeface="Calibri" panose="020F0502020204030204" pitchFamily="34" charset="0"/>
              </a:rPr>
              <a:t>npm</a:t>
            </a:r>
            <a:r>
              <a:rPr lang="es-ES" sz="1800" dirty="0">
                <a:effectLst/>
                <a:latin typeface="Calibri" panose="020F0502020204030204" pitchFamily="34" charset="0"/>
              </a:rPr>
              <a:t> run </a:t>
            </a:r>
            <a:r>
              <a:rPr lang="es-ES" sz="1800" dirty="0" err="1">
                <a:effectLst/>
                <a:latin typeface="Calibri" panose="020F0502020204030204" pitchFamily="34" charset="0"/>
              </a:rPr>
              <a:t>Start</a:t>
            </a:r>
            <a:endParaRPr lang="es-ES" sz="1800" dirty="0">
              <a:effectLst/>
              <a:latin typeface="Calibri" panose="020F0502020204030204" pitchFamily="34" charset="0"/>
            </a:endParaRPr>
          </a:p>
          <a:p>
            <a:pPr marL="0" marR="0">
              <a:spcBef>
                <a:spcPts val="0"/>
              </a:spcBef>
              <a:spcAft>
                <a:spcPts val="0"/>
              </a:spcAft>
            </a:pPr>
            <a:r>
              <a:rPr lang="es-ES" sz="1800" dirty="0">
                <a:effectLst/>
                <a:latin typeface="Calibri" panose="020F0502020204030204" pitchFamily="34" charset="0"/>
              </a:rPr>
              <a:t> </a:t>
            </a:r>
          </a:p>
          <a:p>
            <a:pPr marL="0" marR="0">
              <a:spcBef>
                <a:spcPts val="0"/>
              </a:spcBef>
              <a:spcAft>
                <a:spcPts val="0"/>
              </a:spcAft>
            </a:pPr>
            <a:r>
              <a:rPr lang="es-ES" sz="1800" b="1" dirty="0">
                <a:effectLst/>
                <a:latin typeface="Calibri" panose="020F0502020204030204" pitchFamily="34" charset="0"/>
              </a:rPr>
              <a:t>EMPAQUETAR</a:t>
            </a:r>
          </a:p>
          <a:p>
            <a:pPr marL="0" marR="0">
              <a:spcBef>
                <a:spcPts val="0"/>
              </a:spcBef>
              <a:spcAft>
                <a:spcPts val="0"/>
              </a:spcAft>
            </a:pPr>
            <a:r>
              <a:rPr lang="es-ES" sz="1800" dirty="0" err="1">
                <a:effectLst/>
                <a:latin typeface="Calibri" panose="020F0502020204030204" pitchFamily="34" charset="0"/>
              </a:rPr>
              <a:t>pac</a:t>
            </a:r>
            <a:r>
              <a:rPr lang="es-ES" sz="1800" dirty="0">
                <a:effectLst/>
                <a:latin typeface="Calibri" panose="020F0502020204030204" pitchFamily="34" charset="0"/>
              </a:rPr>
              <a:t> </a:t>
            </a:r>
            <a:r>
              <a:rPr lang="es-ES" sz="1800" dirty="0" err="1">
                <a:effectLst/>
                <a:latin typeface="Calibri" panose="020F0502020204030204" pitchFamily="34" charset="0"/>
              </a:rPr>
              <a:t>solution</a:t>
            </a:r>
            <a:r>
              <a:rPr lang="es-ES" sz="1800" dirty="0">
                <a:effectLst/>
                <a:latin typeface="Calibri" panose="020F0502020204030204" pitchFamily="34" charset="0"/>
              </a:rPr>
              <a:t> init --</a:t>
            </a:r>
            <a:r>
              <a:rPr lang="es-ES" sz="1800" dirty="0" err="1">
                <a:effectLst/>
                <a:latin typeface="Calibri" panose="020F0502020204030204" pitchFamily="34" charset="0"/>
              </a:rPr>
              <a:t>publisher-name</a:t>
            </a:r>
            <a:r>
              <a:rPr lang="es-ES" sz="1800" dirty="0">
                <a:effectLst/>
                <a:latin typeface="Calibri" panose="020F0502020204030204" pitchFamily="34" charset="0"/>
              </a:rPr>
              <a:t> </a:t>
            </a:r>
            <a:r>
              <a:rPr lang="es-ES" sz="1800" dirty="0" err="1">
                <a:effectLst/>
                <a:latin typeface="Calibri" panose="020F0502020204030204" pitchFamily="34" charset="0"/>
              </a:rPr>
              <a:t>developer</a:t>
            </a:r>
            <a:r>
              <a:rPr lang="es-ES" sz="1800" dirty="0">
                <a:effectLst/>
                <a:latin typeface="Calibri" panose="020F0502020204030204" pitchFamily="34" charset="0"/>
              </a:rPr>
              <a:t> --</a:t>
            </a:r>
            <a:r>
              <a:rPr lang="es-ES" sz="1800" dirty="0" err="1">
                <a:effectLst/>
                <a:latin typeface="Calibri" panose="020F0502020204030204" pitchFamily="34" charset="0"/>
              </a:rPr>
              <a:t>publisher-prefix</a:t>
            </a:r>
            <a:r>
              <a:rPr lang="es-ES" sz="1800" dirty="0">
                <a:effectLst/>
                <a:latin typeface="Calibri" panose="020F0502020204030204" pitchFamily="34" charset="0"/>
              </a:rPr>
              <a:t> </a:t>
            </a:r>
            <a:r>
              <a:rPr lang="es-ES" sz="1800" dirty="0" err="1">
                <a:effectLst/>
                <a:latin typeface="Calibri" panose="020F0502020204030204" pitchFamily="34" charset="0"/>
              </a:rPr>
              <a:t>dev</a:t>
            </a:r>
            <a:endParaRPr lang="es-ES" sz="1800" dirty="0">
              <a:effectLst/>
              <a:latin typeface="Calibri" panose="020F0502020204030204" pitchFamily="34" charset="0"/>
            </a:endParaRPr>
          </a:p>
          <a:p>
            <a:pPr marL="0" marR="0">
              <a:spcBef>
                <a:spcPts val="0"/>
              </a:spcBef>
              <a:spcAft>
                <a:spcPts val="0"/>
              </a:spcAft>
            </a:pPr>
            <a:r>
              <a:rPr lang="es-ES" sz="1800" dirty="0">
                <a:effectLst/>
                <a:latin typeface="Calibri" panose="020F0502020204030204" pitchFamily="34" charset="0"/>
              </a:rPr>
              <a:t> </a:t>
            </a:r>
          </a:p>
          <a:p>
            <a:pPr marL="0" marR="0">
              <a:spcBef>
                <a:spcPts val="0"/>
              </a:spcBef>
              <a:spcAft>
                <a:spcPts val="0"/>
              </a:spcAft>
            </a:pPr>
            <a:r>
              <a:rPr lang="es-ES" sz="1800" b="1" dirty="0">
                <a:effectLst/>
                <a:latin typeface="Calibri" panose="020F0502020204030204" pitchFamily="34" charset="0"/>
              </a:rPr>
              <a:t>REFERENCIAR COMPILADO</a:t>
            </a:r>
          </a:p>
          <a:p>
            <a:pPr marL="0" marR="0">
              <a:spcBef>
                <a:spcPts val="0"/>
              </a:spcBef>
              <a:spcAft>
                <a:spcPts val="0"/>
              </a:spcAft>
            </a:pPr>
            <a:r>
              <a:rPr lang="es-ES" sz="1800" dirty="0" err="1">
                <a:effectLst/>
                <a:latin typeface="Calibri" panose="020F0502020204030204" pitchFamily="34" charset="0"/>
              </a:rPr>
              <a:t>pac</a:t>
            </a:r>
            <a:r>
              <a:rPr lang="es-ES" sz="1800" dirty="0">
                <a:effectLst/>
                <a:latin typeface="Calibri" panose="020F0502020204030204" pitchFamily="34" charset="0"/>
              </a:rPr>
              <a:t> </a:t>
            </a:r>
            <a:r>
              <a:rPr lang="es-ES" sz="1800" dirty="0" err="1">
                <a:effectLst/>
                <a:latin typeface="Calibri" panose="020F0502020204030204" pitchFamily="34" charset="0"/>
              </a:rPr>
              <a:t>solution</a:t>
            </a:r>
            <a:r>
              <a:rPr lang="es-ES" sz="1800" dirty="0">
                <a:effectLst/>
                <a:latin typeface="Calibri" panose="020F0502020204030204" pitchFamily="34" charset="0"/>
              </a:rPr>
              <a:t> </a:t>
            </a:r>
            <a:r>
              <a:rPr lang="es-ES" sz="1800" dirty="0" err="1">
                <a:effectLst/>
                <a:latin typeface="Calibri" panose="020F0502020204030204" pitchFamily="34" charset="0"/>
              </a:rPr>
              <a:t>add-reference</a:t>
            </a:r>
            <a:r>
              <a:rPr lang="es-ES" sz="1800" dirty="0">
                <a:effectLst/>
                <a:latin typeface="Calibri" panose="020F0502020204030204" pitchFamily="34" charset="0"/>
              </a:rPr>
              <a:t> --</a:t>
            </a:r>
            <a:r>
              <a:rPr lang="es-ES" sz="1800" dirty="0" err="1">
                <a:effectLst/>
                <a:latin typeface="Calibri" panose="020F0502020204030204" pitchFamily="34" charset="0"/>
              </a:rPr>
              <a:t>path</a:t>
            </a:r>
            <a:r>
              <a:rPr lang="es-ES" sz="1800" dirty="0">
                <a:effectLst/>
                <a:latin typeface="Calibri" panose="020F0502020204030204" pitchFamily="34" charset="0"/>
              </a:rPr>
              <a:t> c:\users\LinearComponent</a:t>
            </a:r>
          </a:p>
          <a:p>
            <a:pPr marL="0" marR="0">
              <a:spcBef>
                <a:spcPts val="0"/>
              </a:spcBef>
              <a:spcAft>
                <a:spcPts val="0"/>
              </a:spcAft>
            </a:pPr>
            <a:r>
              <a:rPr lang="es-ES" sz="1800" dirty="0">
                <a:effectLst/>
                <a:latin typeface="Calibri" panose="020F0502020204030204" pitchFamily="34" charset="0"/>
              </a:rPr>
              <a:t> </a:t>
            </a:r>
          </a:p>
          <a:p>
            <a:pPr marL="0" marR="0">
              <a:spcBef>
                <a:spcPts val="0"/>
              </a:spcBef>
              <a:spcAft>
                <a:spcPts val="0"/>
              </a:spcAft>
            </a:pPr>
            <a:r>
              <a:rPr lang="es-ES" b="1" dirty="0">
                <a:latin typeface="Calibri" panose="020F0502020204030204" pitchFamily="34" charset="0"/>
              </a:rPr>
              <a:t>GENERAR EL ZIP</a:t>
            </a:r>
            <a:endParaRPr lang="es-ES" sz="1800" b="1" dirty="0">
              <a:effectLst/>
              <a:latin typeface="Calibri" panose="020F0502020204030204" pitchFamily="34" charset="0"/>
            </a:endParaRPr>
          </a:p>
          <a:p>
            <a:pPr marL="0" marR="0">
              <a:spcBef>
                <a:spcPts val="0"/>
              </a:spcBef>
              <a:spcAft>
                <a:spcPts val="0"/>
              </a:spcAft>
            </a:pPr>
            <a:r>
              <a:rPr lang="es-ES" sz="1800" dirty="0" err="1">
                <a:effectLst/>
                <a:latin typeface="Calibri" panose="020F0502020204030204" pitchFamily="34" charset="0"/>
              </a:rPr>
              <a:t>msbuild</a:t>
            </a:r>
            <a:r>
              <a:rPr lang="es-ES" sz="1800" dirty="0">
                <a:effectLst/>
                <a:latin typeface="Calibri" panose="020F0502020204030204" pitchFamily="34" charset="0"/>
              </a:rPr>
              <a:t> /</a:t>
            </a:r>
            <a:r>
              <a:rPr lang="es-ES" sz="1800" dirty="0" err="1">
                <a:effectLst/>
                <a:latin typeface="Calibri" panose="020F0502020204030204" pitchFamily="34" charset="0"/>
              </a:rPr>
              <a:t>t:restore</a:t>
            </a:r>
            <a:endParaRPr lang="es-ES" sz="1800" dirty="0">
              <a:effectLst/>
              <a:latin typeface="Calibri" panose="020F0502020204030204" pitchFamily="34" charset="0"/>
            </a:endParaRPr>
          </a:p>
          <a:p>
            <a:pPr marL="0" marR="0">
              <a:spcBef>
                <a:spcPts val="0"/>
              </a:spcBef>
              <a:spcAft>
                <a:spcPts val="0"/>
              </a:spcAft>
            </a:pPr>
            <a:r>
              <a:rPr lang="es-ES" sz="1800" dirty="0" err="1">
                <a:effectLst/>
                <a:latin typeface="Calibri" panose="020F0502020204030204" pitchFamily="34" charset="0"/>
              </a:rPr>
              <a:t>msbuild</a:t>
            </a:r>
            <a:endParaRPr lang="es-ES" sz="1800" dirty="0">
              <a:effectLst/>
              <a:latin typeface="Calibri" panose="020F0502020204030204" pitchFamily="34" charset="0"/>
            </a:endParaRPr>
          </a:p>
        </p:txBody>
      </p:sp>
    </p:spTree>
    <p:extLst>
      <p:ext uri="{BB962C8B-B14F-4D97-AF65-F5344CB8AC3E}">
        <p14:creationId xmlns:p14="http://schemas.microsoft.com/office/powerpoint/2010/main" val="3212973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025697B-773F-4694-961E-D5245A812B34}"/>
              </a:ext>
            </a:extLst>
          </p:cNvPr>
          <p:cNvSpPr>
            <a:spLocks noGrp="1"/>
          </p:cNvSpPr>
          <p:nvPr>
            <p:ph type="title"/>
          </p:nvPr>
        </p:nvSpPr>
        <p:spPr>
          <a:xfrm>
            <a:off x="264311" y="277837"/>
            <a:ext cx="11663377" cy="667014"/>
          </a:xfrm>
        </p:spPr>
        <p:txBody>
          <a:bodyPr/>
          <a:lstStyle/>
          <a:p>
            <a:r>
              <a:rPr lang="es-ES" dirty="0"/>
              <a:t>Custom Connectors</a:t>
            </a:r>
          </a:p>
        </p:txBody>
      </p:sp>
      <p:pic>
        <p:nvPicPr>
          <p:cNvPr id="8" name="Imagen 7">
            <a:extLst>
              <a:ext uri="{FF2B5EF4-FFF2-40B4-BE49-F238E27FC236}">
                <a16:creationId xmlns:a16="http://schemas.microsoft.com/office/drawing/2014/main" id="{F733FED1-BB02-4357-8CE2-3052FF8D868B}"/>
              </a:ext>
            </a:extLst>
          </p:cNvPr>
          <p:cNvPicPr>
            <a:picLocks noChangeAspect="1"/>
          </p:cNvPicPr>
          <p:nvPr/>
        </p:nvPicPr>
        <p:blipFill>
          <a:blip r:embed="rId2"/>
          <a:stretch>
            <a:fillRect/>
          </a:stretch>
        </p:blipFill>
        <p:spPr>
          <a:xfrm>
            <a:off x="3589666" y="2422038"/>
            <a:ext cx="8087983" cy="3155802"/>
          </a:xfrm>
          <a:prstGeom prst="rect">
            <a:avLst/>
          </a:prstGeom>
        </p:spPr>
      </p:pic>
      <p:sp>
        <p:nvSpPr>
          <p:cNvPr id="9" name="CuadroTexto 8">
            <a:extLst>
              <a:ext uri="{FF2B5EF4-FFF2-40B4-BE49-F238E27FC236}">
                <a16:creationId xmlns:a16="http://schemas.microsoft.com/office/drawing/2014/main" id="{74A26D88-0D77-4C3B-9041-47D6B621477D}"/>
              </a:ext>
            </a:extLst>
          </p:cNvPr>
          <p:cNvSpPr txBox="1"/>
          <p:nvPr/>
        </p:nvSpPr>
        <p:spPr>
          <a:xfrm>
            <a:off x="651510" y="1280160"/>
            <a:ext cx="7818743" cy="738664"/>
          </a:xfrm>
          <a:prstGeom prst="rect">
            <a:avLst/>
          </a:prstGeom>
          <a:noFill/>
        </p:spPr>
        <p:txBody>
          <a:bodyPr wrap="none" lIns="0" tIns="0" rIns="0" bIns="0" rtlCol="0">
            <a:spAutoFit/>
          </a:bodyPr>
          <a:lstStyle/>
          <a:p>
            <a:pPr marL="342900" indent="-342900">
              <a:buFont typeface="Arial" panose="020B0604020202020204" pitchFamily="34" charset="0"/>
              <a:buChar char="•"/>
            </a:pPr>
            <a:r>
              <a:rPr lang="es-ES" sz="2400" spc="-70" dirty="0"/>
              <a:t>Se crean desde Azure mediante OpenApi 2.0 – Importando</a:t>
            </a:r>
          </a:p>
          <a:p>
            <a:pPr marL="342900" indent="-342900">
              <a:buFont typeface="Arial" panose="020B0604020202020204" pitchFamily="34" charset="0"/>
              <a:buChar char="•"/>
            </a:pPr>
            <a:r>
              <a:rPr lang="es-ES" sz="2400" spc="-70" dirty="0"/>
              <a:t>Publicando desde Azure Api Management </a:t>
            </a:r>
          </a:p>
        </p:txBody>
      </p:sp>
    </p:spTree>
    <p:extLst>
      <p:ext uri="{BB962C8B-B14F-4D97-AF65-F5344CB8AC3E}">
        <p14:creationId xmlns:p14="http://schemas.microsoft.com/office/powerpoint/2010/main" val="1190999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497C819-ADA6-4191-9A0E-31BFBC1BBAB2}"/>
              </a:ext>
            </a:extLst>
          </p:cNvPr>
          <p:cNvSpPr>
            <a:spLocks noGrp="1"/>
          </p:cNvSpPr>
          <p:nvPr>
            <p:ph type="title"/>
          </p:nvPr>
        </p:nvSpPr>
        <p:spPr>
          <a:xfrm>
            <a:off x="242228" y="238275"/>
            <a:ext cx="11151917" cy="747897"/>
          </a:xfrm>
        </p:spPr>
        <p:txBody>
          <a:bodyPr/>
          <a:lstStyle/>
          <a:p>
            <a:r>
              <a:rPr lang="es-ES" dirty="0"/>
              <a:t>Creando app mezclando componentes</a:t>
            </a:r>
          </a:p>
        </p:txBody>
      </p:sp>
      <p:sp>
        <p:nvSpPr>
          <p:cNvPr id="2" name="Marcador de texto 1">
            <a:extLst>
              <a:ext uri="{FF2B5EF4-FFF2-40B4-BE49-F238E27FC236}">
                <a16:creationId xmlns:a16="http://schemas.microsoft.com/office/drawing/2014/main" id="{E5F8993E-BC6E-47A9-AD9F-6ADE0CAF6DFD}"/>
              </a:ext>
            </a:extLst>
          </p:cNvPr>
          <p:cNvSpPr>
            <a:spLocks noGrp="1"/>
          </p:cNvSpPr>
          <p:nvPr>
            <p:ph type="body" sz="quarter" idx="4294967295"/>
          </p:nvPr>
        </p:nvSpPr>
        <p:spPr>
          <a:xfrm>
            <a:off x="242228" y="986172"/>
            <a:ext cx="11636375" cy="642937"/>
          </a:xfrm>
        </p:spPr>
        <p:txBody>
          <a:bodyPr/>
          <a:lstStyle/>
          <a:p>
            <a:pPr marL="0" indent="0">
              <a:buNone/>
            </a:pPr>
            <a:r>
              <a:rPr lang="es-ES" dirty="0"/>
              <a:t>¿ Qué GAP tenemos teniendo un batch en Azure ?</a:t>
            </a:r>
          </a:p>
          <a:p>
            <a:endParaRPr lang="es-ES" dirty="0"/>
          </a:p>
          <a:p>
            <a:pPr marL="457200" indent="-457200">
              <a:buFont typeface="Arial" panose="020B0604020202020204" pitchFamily="34" charset="0"/>
              <a:buChar char="•"/>
            </a:pPr>
            <a:r>
              <a:rPr lang="es-ES" dirty="0"/>
              <a:t>Perdemos el foco del proceso</a:t>
            </a:r>
          </a:p>
          <a:p>
            <a:pPr marL="457200" indent="-457200">
              <a:buFont typeface="Arial" panose="020B0604020202020204" pitchFamily="34" charset="0"/>
              <a:buChar char="•"/>
            </a:pPr>
            <a:r>
              <a:rPr lang="es-ES" dirty="0"/>
              <a:t>Podemos requerir sincronización Real Time de nuestros datos</a:t>
            </a:r>
          </a:p>
        </p:txBody>
      </p:sp>
      <p:sp>
        <p:nvSpPr>
          <p:cNvPr id="4" name="CuadroTexto 3">
            <a:extLst>
              <a:ext uri="{FF2B5EF4-FFF2-40B4-BE49-F238E27FC236}">
                <a16:creationId xmlns:a16="http://schemas.microsoft.com/office/drawing/2014/main" id="{94BF0596-0B82-4CD7-9BB0-658984AA4F81}"/>
              </a:ext>
            </a:extLst>
          </p:cNvPr>
          <p:cNvSpPr txBox="1"/>
          <p:nvPr/>
        </p:nvSpPr>
        <p:spPr>
          <a:xfrm>
            <a:off x="548640" y="3025457"/>
            <a:ext cx="11329963" cy="3740639"/>
          </a:xfrm>
          <a:prstGeom prst="rect">
            <a:avLst/>
          </a:prstGeom>
          <a:noFill/>
        </p:spPr>
        <p:txBody>
          <a:bodyPr wrap="square" lIns="0" tIns="0" rIns="0" bIns="0" rtlCol="0">
            <a:spAutoFit/>
          </a:bodyPr>
          <a:lstStyle/>
          <a:p>
            <a:r>
              <a:rPr lang="es-ES" sz="2400" spc="-70" dirty="0">
                <a:gradFill>
                  <a:gsLst>
                    <a:gs pos="2917">
                      <a:schemeClr val="bg2"/>
                    </a:gs>
                    <a:gs pos="95000">
                      <a:schemeClr val="bg2"/>
                    </a:gs>
                  </a:gsLst>
                  <a:lin ang="5400000" scaled="0"/>
                </a:gradFill>
              </a:rPr>
              <a:t>  </a:t>
            </a:r>
            <a:r>
              <a:rPr lang="es-ES" sz="2701" spc="-53" dirty="0">
                <a:solidFill>
                  <a:srgbClr val="333333"/>
                </a:solidFill>
                <a:latin typeface="+mj-lt"/>
              </a:rPr>
              <a:t>Para solucionarlo:</a:t>
            </a:r>
            <a:br>
              <a:rPr lang="es-ES" sz="2701" spc="-53" dirty="0">
                <a:solidFill>
                  <a:srgbClr val="333333"/>
                </a:solidFill>
                <a:latin typeface="+mj-lt"/>
              </a:rPr>
            </a:br>
            <a:endParaRPr lang="es-ES" sz="2701" spc="-53" dirty="0">
              <a:solidFill>
                <a:srgbClr val="333333"/>
              </a:solidFill>
              <a:latin typeface="+mj-lt"/>
            </a:endParaRPr>
          </a:p>
          <a:p>
            <a:pPr marL="800082" lvl="1" indent="-342900">
              <a:buFont typeface="Arial" panose="020B0604020202020204" pitchFamily="34" charset="0"/>
              <a:buChar char="•"/>
            </a:pPr>
            <a:r>
              <a:rPr lang="es-ES" sz="2701" spc="-53" dirty="0">
                <a:solidFill>
                  <a:srgbClr val="333333"/>
                </a:solidFill>
                <a:latin typeface="+mj-lt"/>
              </a:rPr>
              <a:t>Conector contra un API Web Socket con SignalR desde Azure</a:t>
            </a:r>
          </a:p>
          <a:p>
            <a:pPr marL="800082" lvl="1" indent="-342900">
              <a:buFont typeface="Arial" panose="020B0604020202020204" pitchFamily="34" charset="0"/>
              <a:buChar char="•"/>
            </a:pPr>
            <a:r>
              <a:rPr lang="es-ES" sz="2701" spc="-53" dirty="0">
                <a:solidFill>
                  <a:srgbClr val="333333"/>
                </a:solidFill>
                <a:latin typeface="+mj-lt"/>
              </a:rPr>
              <a:t>Componente cliente con PFC y SignalR</a:t>
            </a:r>
          </a:p>
          <a:p>
            <a:pPr marL="800082" lvl="1" indent="-342900">
              <a:buFont typeface="Arial" panose="020B0604020202020204" pitchFamily="34" charset="0"/>
              <a:buChar char="•"/>
            </a:pPr>
            <a:r>
              <a:rPr lang="es-ES" sz="2701" spc="-53" dirty="0">
                <a:solidFill>
                  <a:srgbClr val="333333"/>
                </a:solidFill>
                <a:latin typeface="+mj-lt"/>
              </a:rPr>
              <a:t>Componentes Low Code para implementar UI en PowerApps:</a:t>
            </a:r>
            <a:br>
              <a:rPr lang="es-ES" sz="2701" spc="-53" dirty="0">
                <a:solidFill>
                  <a:srgbClr val="333333"/>
                </a:solidFill>
                <a:latin typeface="+mj-lt"/>
              </a:rPr>
            </a:br>
            <a:endParaRPr lang="es-ES" sz="2701" spc="-53" dirty="0">
              <a:solidFill>
                <a:srgbClr val="333333"/>
              </a:solidFill>
              <a:latin typeface="+mj-lt"/>
            </a:endParaRPr>
          </a:p>
          <a:p>
            <a:pPr marL="1257263" lvl="2" indent="-342900">
              <a:buFont typeface="Arial" panose="020B0604020202020204" pitchFamily="34" charset="0"/>
              <a:buChar char="•"/>
            </a:pPr>
            <a:r>
              <a:rPr lang="es-ES" sz="2701" spc="-53" dirty="0">
                <a:solidFill>
                  <a:srgbClr val="333333"/>
                </a:solidFill>
                <a:latin typeface="+mj-lt"/>
              </a:rPr>
              <a:t>Notificaciones</a:t>
            </a:r>
          </a:p>
          <a:p>
            <a:pPr marL="1257263" lvl="2" indent="-342900">
              <a:buFont typeface="Arial" panose="020B0604020202020204" pitchFamily="34" charset="0"/>
              <a:buChar char="•"/>
            </a:pPr>
            <a:r>
              <a:rPr lang="es-ES" sz="2701" spc="-53" dirty="0">
                <a:solidFill>
                  <a:srgbClr val="333333"/>
                </a:solidFill>
                <a:latin typeface="+mj-lt"/>
              </a:rPr>
              <a:t>Chat</a:t>
            </a:r>
          </a:p>
          <a:p>
            <a:pPr marL="1257263" lvl="2" indent="-342900">
              <a:buFont typeface="Arial" panose="020B0604020202020204" pitchFamily="34" charset="0"/>
              <a:buChar char="•"/>
            </a:pPr>
            <a:r>
              <a:rPr lang="es-ES" sz="2701" spc="-53" dirty="0">
                <a:solidFill>
                  <a:srgbClr val="333333"/>
                </a:solidFill>
                <a:latin typeface="+mj-lt"/>
              </a:rPr>
              <a:t>Trazas</a:t>
            </a:r>
          </a:p>
        </p:txBody>
      </p:sp>
    </p:spTree>
    <p:extLst>
      <p:ext uri="{BB962C8B-B14F-4D97-AF65-F5344CB8AC3E}">
        <p14:creationId xmlns:p14="http://schemas.microsoft.com/office/powerpoint/2010/main" val="1510722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676354-0088-405D-8B98-622073FA44C9}"/>
              </a:ext>
            </a:extLst>
          </p:cNvPr>
          <p:cNvSpPr>
            <a:spLocks noGrp="1"/>
          </p:cNvSpPr>
          <p:nvPr>
            <p:ph type="title"/>
          </p:nvPr>
        </p:nvSpPr>
        <p:spPr>
          <a:xfrm>
            <a:off x="216793" y="398295"/>
            <a:ext cx="11151917" cy="747897"/>
          </a:xfrm>
        </p:spPr>
        <p:txBody>
          <a:bodyPr/>
          <a:lstStyle/>
          <a:p>
            <a:r>
              <a:rPr lang="es-ES" dirty="0"/>
              <a:t>Diseño arquitectura</a:t>
            </a:r>
          </a:p>
        </p:txBody>
      </p:sp>
      <p:pic>
        <p:nvPicPr>
          <p:cNvPr id="3" name="Picture 2" descr="Power Apps - Apps en Google Play">
            <a:extLst>
              <a:ext uri="{FF2B5EF4-FFF2-40B4-BE49-F238E27FC236}">
                <a16:creationId xmlns:a16="http://schemas.microsoft.com/office/drawing/2014/main" id="{8BF04B89-31D3-46DD-948C-38C89ECE5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621" y="1982578"/>
            <a:ext cx="840519" cy="840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ecios - Functions | Microsoft Azure">
            <a:extLst>
              <a:ext uri="{FF2B5EF4-FFF2-40B4-BE49-F238E27FC236}">
                <a16:creationId xmlns:a16="http://schemas.microsoft.com/office/drawing/2014/main" id="{69439C93-AA7E-45A4-9069-95243266C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51" y="2084225"/>
            <a:ext cx="1257300" cy="66008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B6414D7A-82CB-4C1A-8D5B-4485E996C846}"/>
              </a:ext>
            </a:extLst>
          </p:cNvPr>
          <p:cNvSpPr txBox="1"/>
          <p:nvPr/>
        </p:nvSpPr>
        <p:spPr>
          <a:xfrm>
            <a:off x="2418880" y="2453765"/>
            <a:ext cx="514885" cy="369332"/>
          </a:xfrm>
          <a:prstGeom prst="rect">
            <a:avLst/>
          </a:prstGeom>
          <a:noFill/>
        </p:spPr>
        <p:txBody>
          <a:bodyPr wrap="none" lIns="0" tIns="0" rIns="0" bIns="0" rtlCol="0">
            <a:spAutoFit/>
          </a:bodyPr>
          <a:lstStyle/>
          <a:p>
            <a:r>
              <a:rPr lang="es-ES" sz="2400" b="1" spc="-70" dirty="0"/>
              <a:t>PCF</a:t>
            </a:r>
          </a:p>
        </p:txBody>
      </p:sp>
      <p:cxnSp>
        <p:nvCxnSpPr>
          <p:cNvPr id="7" name="Conector recto de flecha 6">
            <a:extLst>
              <a:ext uri="{FF2B5EF4-FFF2-40B4-BE49-F238E27FC236}">
                <a16:creationId xmlns:a16="http://schemas.microsoft.com/office/drawing/2014/main" id="{73C1C71E-B5CD-4EC8-AC88-B1394CC1958D}"/>
              </a:ext>
            </a:extLst>
          </p:cNvPr>
          <p:cNvCxnSpPr/>
          <p:nvPr/>
        </p:nvCxnSpPr>
        <p:spPr>
          <a:xfrm>
            <a:off x="3143250" y="2402837"/>
            <a:ext cx="241173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C0EA7FCE-6E2C-43FE-BB2A-FE3EF59E4F89}"/>
              </a:ext>
            </a:extLst>
          </p:cNvPr>
          <p:cNvSpPr txBox="1"/>
          <p:nvPr/>
        </p:nvSpPr>
        <p:spPr>
          <a:xfrm>
            <a:off x="3613742" y="2453765"/>
            <a:ext cx="1309782" cy="369332"/>
          </a:xfrm>
          <a:prstGeom prst="rect">
            <a:avLst/>
          </a:prstGeom>
          <a:noFill/>
        </p:spPr>
        <p:txBody>
          <a:bodyPr wrap="none" lIns="0" tIns="0" rIns="0" bIns="0" rtlCol="0">
            <a:spAutoFit/>
          </a:bodyPr>
          <a:lstStyle/>
          <a:p>
            <a:r>
              <a:rPr lang="es-ES" sz="2400" spc="-70" dirty="0"/>
              <a:t>Negociate</a:t>
            </a:r>
          </a:p>
        </p:txBody>
      </p:sp>
      <p:sp>
        <p:nvSpPr>
          <p:cNvPr id="11" name="CuadroTexto 10">
            <a:extLst>
              <a:ext uri="{FF2B5EF4-FFF2-40B4-BE49-F238E27FC236}">
                <a16:creationId xmlns:a16="http://schemas.microsoft.com/office/drawing/2014/main" id="{36F4C2D6-19FC-4348-92EA-95D20C023C9E}"/>
              </a:ext>
            </a:extLst>
          </p:cNvPr>
          <p:cNvSpPr txBox="1"/>
          <p:nvPr/>
        </p:nvSpPr>
        <p:spPr>
          <a:xfrm>
            <a:off x="5554980" y="1430646"/>
            <a:ext cx="1940852" cy="369332"/>
          </a:xfrm>
          <a:prstGeom prst="rect">
            <a:avLst/>
          </a:prstGeom>
          <a:noFill/>
        </p:spPr>
        <p:txBody>
          <a:bodyPr wrap="none" lIns="0" tIns="0" rIns="0" bIns="0" rtlCol="0">
            <a:spAutoFit/>
          </a:bodyPr>
          <a:lstStyle/>
          <a:p>
            <a:r>
              <a:rPr lang="es-ES" sz="2400" spc="-70" dirty="0"/>
              <a:t>API WebSocket</a:t>
            </a:r>
          </a:p>
        </p:txBody>
      </p:sp>
      <p:cxnSp>
        <p:nvCxnSpPr>
          <p:cNvPr id="12" name="Conector recto de flecha 11">
            <a:extLst>
              <a:ext uri="{FF2B5EF4-FFF2-40B4-BE49-F238E27FC236}">
                <a16:creationId xmlns:a16="http://schemas.microsoft.com/office/drawing/2014/main" id="{6A28193B-8060-4A66-97DC-6803718EA473}"/>
              </a:ext>
            </a:extLst>
          </p:cNvPr>
          <p:cNvCxnSpPr>
            <a:cxnSpLocks/>
          </p:cNvCxnSpPr>
          <p:nvPr/>
        </p:nvCxnSpPr>
        <p:spPr>
          <a:xfrm>
            <a:off x="7050051" y="2460112"/>
            <a:ext cx="1442439" cy="9688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CEB6AC16-2BA9-4C7B-A4DF-5576A5008560}"/>
              </a:ext>
            </a:extLst>
          </p:cNvPr>
          <p:cNvSpPr txBox="1"/>
          <p:nvPr/>
        </p:nvSpPr>
        <p:spPr>
          <a:xfrm>
            <a:off x="8252527" y="2575224"/>
            <a:ext cx="1995098" cy="369332"/>
          </a:xfrm>
          <a:prstGeom prst="rect">
            <a:avLst/>
          </a:prstGeom>
          <a:noFill/>
        </p:spPr>
        <p:txBody>
          <a:bodyPr wrap="none" lIns="0" tIns="0" rIns="0" bIns="0" rtlCol="0">
            <a:spAutoFit/>
          </a:bodyPr>
          <a:lstStyle/>
          <a:p>
            <a:r>
              <a:rPr lang="es-ES" sz="2400" spc="-70" dirty="0"/>
              <a:t>Get Connection</a:t>
            </a:r>
          </a:p>
        </p:txBody>
      </p:sp>
      <p:pic>
        <p:nvPicPr>
          <p:cNvPr id="3074" name="Picture 2" descr="SignalR Service: web en tiempo real | Microsoft Azure">
            <a:extLst>
              <a:ext uri="{FF2B5EF4-FFF2-40B4-BE49-F238E27FC236}">
                <a16:creationId xmlns:a16="http://schemas.microsoft.com/office/drawing/2014/main" id="{3BF7DA49-4B3D-4B10-9F9E-B20A5E235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4314" y="3246933"/>
            <a:ext cx="1246415" cy="65436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de flecha 17">
            <a:extLst>
              <a:ext uri="{FF2B5EF4-FFF2-40B4-BE49-F238E27FC236}">
                <a16:creationId xmlns:a16="http://schemas.microsoft.com/office/drawing/2014/main" id="{1310486D-C310-4228-A76E-4FEA981843BD}"/>
              </a:ext>
            </a:extLst>
          </p:cNvPr>
          <p:cNvCxnSpPr>
            <a:cxnSpLocks/>
          </p:cNvCxnSpPr>
          <p:nvPr/>
        </p:nvCxnSpPr>
        <p:spPr>
          <a:xfrm flipH="1" flipV="1">
            <a:off x="6744030" y="2712692"/>
            <a:ext cx="1394130" cy="9791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636CFBF-2A77-45FE-8451-DF4E9D21D7BF}"/>
              </a:ext>
            </a:extLst>
          </p:cNvPr>
          <p:cNvCxnSpPr>
            <a:cxnSpLocks/>
          </p:cNvCxnSpPr>
          <p:nvPr/>
        </p:nvCxnSpPr>
        <p:spPr>
          <a:xfrm flipH="1">
            <a:off x="3132899" y="2084225"/>
            <a:ext cx="227146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C2AD6D8-AD6E-47EA-ACDA-18472C231A3E}"/>
              </a:ext>
            </a:extLst>
          </p:cNvPr>
          <p:cNvCxnSpPr>
            <a:cxnSpLocks/>
          </p:cNvCxnSpPr>
          <p:nvPr/>
        </p:nvCxnSpPr>
        <p:spPr>
          <a:xfrm>
            <a:off x="264592" y="2402837"/>
            <a:ext cx="15870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005F8C33-DCDA-4471-9D49-28864FC5C6C8}"/>
              </a:ext>
            </a:extLst>
          </p:cNvPr>
          <p:cNvSpPr txBox="1"/>
          <p:nvPr/>
        </p:nvSpPr>
        <p:spPr>
          <a:xfrm>
            <a:off x="280216" y="1613204"/>
            <a:ext cx="1587068" cy="738664"/>
          </a:xfrm>
          <a:prstGeom prst="rect">
            <a:avLst/>
          </a:prstGeom>
          <a:noFill/>
        </p:spPr>
        <p:txBody>
          <a:bodyPr wrap="square" lIns="0" tIns="0" rIns="0" bIns="0" rtlCol="0">
            <a:spAutoFit/>
          </a:bodyPr>
          <a:lstStyle/>
          <a:p>
            <a:r>
              <a:rPr lang="es-ES" sz="2400" spc="-70" dirty="0"/>
              <a:t>Data Connection</a:t>
            </a:r>
          </a:p>
        </p:txBody>
      </p:sp>
      <p:pic>
        <p:nvPicPr>
          <p:cNvPr id="26" name="Picture 2" descr="Power Apps - Apps en Google Play">
            <a:extLst>
              <a:ext uri="{FF2B5EF4-FFF2-40B4-BE49-F238E27FC236}">
                <a16:creationId xmlns:a16="http://schemas.microsoft.com/office/drawing/2014/main" id="{6660EB75-215C-4286-B249-EDAC7B9F5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856" y="3901301"/>
            <a:ext cx="840519" cy="8405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Power Apps - Apps en Google Play">
            <a:extLst>
              <a:ext uri="{FF2B5EF4-FFF2-40B4-BE49-F238E27FC236}">
                <a16:creationId xmlns:a16="http://schemas.microsoft.com/office/drawing/2014/main" id="{1A159F05-F301-4C3E-B5E3-5977A0449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246" y="3901300"/>
            <a:ext cx="840519" cy="84051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Power Apps - Apps en Google Play">
            <a:extLst>
              <a:ext uri="{FF2B5EF4-FFF2-40B4-BE49-F238E27FC236}">
                <a16:creationId xmlns:a16="http://schemas.microsoft.com/office/drawing/2014/main" id="{567461C7-ADDC-4A55-A129-A5B9499D4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636" y="3901300"/>
            <a:ext cx="840519" cy="840519"/>
          </a:xfrm>
          <a:prstGeom prst="rect">
            <a:avLst/>
          </a:prstGeom>
          <a:noFill/>
          <a:extLst>
            <a:ext uri="{909E8E84-426E-40DD-AFC4-6F175D3DCCD1}">
              <a14:hiddenFill xmlns:a14="http://schemas.microsoft.com/office/drawing/2010/main">
                <a:solidFill>
                  <a:srgbClr val="FFFFFF"/>
                </a:solidFill>
              </a14:hiddenFill>
            </a:ext>
          </a:extLst>
        </p:spPr>
      </p:pic>
      <p:sp>
        <p:nvSpPr>
          <p:cNvPr id="30" name="CuadroTexto 29">
            <a:extLst>
              <a:ext uri="{FF2B5EF4-FFF2-40B4-BE49-F238E27FC236}">
                <a16:creationId xmlns:a16="http://schemas.microsoft.com/office/drawing/2014/main" id="{2D8680E5-2281-4999-B5F2-F9BA209C2A98}"/>
              </a:ext>
            </a:extLst>
          </p:cNvPr>
          <p:cNvSpPr txBox="1"/>
          <p:nvPr/>
        </p:nvSpPr>
        <p:spPr>
          <a:xfrm>
            <a:off x="1744820" y="4839334"/>
            <a:ext cx="1744067" cy="369332"/>
          </a:xfrm>
          <a:prstGeom prst="rect">
            <a:avLst/>
          </a:prstGeom>
          <a:noFill/>
        </p:spPr>
        <p:txBody>
          <a:bodyPr wrap="none" lIns="0" tIns="0" rIns="0" bIns="0" rtlCol="0">
            <a:spAutoFit/>
          </a:bodyPr>
          <a:lstStyle/>
          <a:p>
            <a:r>
              <a:rPr lang="es-ES" sz="2400" b="1" spc="-70" dirty="0"/>
              <a:t>Components</a:t>
            </a:r>
          </a:p>
        </p:txBody>
      </p:sp>
      <p:cxnSp>
        <p:nvCxnSpPr>
          <p:cNvPr id="31" name="Conector recto de flecha 30">
            <a:extLst>
              <a:ext uri="{FF2B5EF4-FFF2-40B4-BE49-F238E27FC236}">
                <a16:creationId xmlns:a16="http://schemas.microsoft.com/office/drawing/2014/main" id="{8765E9F6-E885-41C1-A831-16BD6CEC6940}"/>
              </a:ext>
            </a:extLst>
          </p:cNvPr>
          <p:cNvCxnSpPr>
            <a:cxnSpLocks/>
          </p:cNvCxnSpPr>
          <p:nvPr/>
        </p:nvCxnSpPr>
        <p:spPr>
          <a:xfrm flipH="1">
            <a:off x="1909022" y="2950861"/>
            <a:ext cx="170705" cy="7086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02B65874-6E25-4D78-8382-3AD6FBDBC492}"/>
              </a:ext>
            </a:extLst>
          </p:cNvPr>
          <p:cNvCxnSpPr>
            <a:cxnSpLocks/>
          </p:cNvCxnSpPr>
          <p:nvPr/>
        </p:nvCxnSpPr>
        <p:spPr>
          <a:xfrm>
            <a:off x="2430101" y="2978304"/>
            <a:ext cx="186752" cy="6537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98331757-9A2C-4EE1-AABE-04113DC289E6}"/>
              </a:ext>
            </a:extLst>
          </p:cNvPr>
          <p:cNvCxnSpPr>
            <a:cxnSpLocks/>
          </p:cNvCxnSpPr>
          <p:nvPr/>
        </p:nvCxnSpPr>
        <p:spPr>
          <a:xfrm>
            <a:off x="2946147" y="3020427"/>
            <a:ext cx="288543" cy="6714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D0C7AFBA-C886-40F8-8E83-2F6F9006D706}"/>
              </a:ext>
            </a:extLst>
          </p:cNvPr>
          <p:cNvSpPr txBox="1"/>
          <p:nvPr/>
        </p:nvSpPr>
        <p:spPr>
          <a:xfrm>
            <a:off x="3370687" y="3298545"/>
            <a:ext cx="2693366" cy="369332"/>
          </a:xfrm>
          <a:prstGeom prst="rect">
            <a:avLst/>
          </a:prstGeom>
          <a:noFill/>
        </p:spPr>
        <p:txBody>
          <a:bodyPr wrap="none" lIns="0" tIns="0" rIns="0" bIns="0" rtlCol="0">
            <a:spAutoFit/>
          </a:bodyPr>
          <a:lstStyle/>
          <a:p>
            <a:r>
              <a:rPr lang="es-ES" sz="2400" b="1" spc="-70" dirty="0">
                <a:solidFill>
                  <a:schemeClr val="accent3"/>
                </a:solidFill>
              </a:rPr>
              <a:t>Outputs - Messages</a:t>
            </a:r>
          </a:p>
        </p:txBody>
      </p:sp>
      <p:sp>
        <p:nvSpPr>
          <p:cNvPr id="40" name="CuadroTexto 39">
            <a:extLst>
              <a:ext uri="{FF2B5EF4-FFF2-40B4-BE49-F238E27FC236}">
                <a16:creationId xmlns:a16="http://schemas.microsoft.com/office/drawing/2014/main" id="{8B9304C1-7392-48E3-B85F-DAE1CF976F62}"/>
              </a:ext>
            </a:extLst>
          </p:cNvPr>
          <p:cNvSpPr txBox="1"/>
          <p:nvPr/>
        </p:nvSpPr>
        <p:spPr>
          <a:xfrm rot="2077531">
            <a:off x="6452962" y="3359444"/>
            <a:ext cx="1895391" cy="369332"/>
          </a:xfrm>
          <a:prstGeom prst="rect">
            <a:avLst/>
          </a:prstGeom>
          <a:noFill/>
        </p:spPr>
        <p:txBody>
          <a:bodyPr wrap="none" lIns="0" tIns="0" rIns="0" bIns="0" rtlCol="0">
            <a:spAutoFit/>
          </a:bodyPr>
          <a:lstStyle/>
          <a:p>
            <a:r>
              <a:rPr lang="es-ES" sz="2400" b="1" spc="-70" dirty="0">
                <a:solidFill>
                  <a:schemeClr val="accent3"/>
                </a:solidFill>
              </a:rPr>
              <a:t>New Message</a:t>
            </a:r>
          </a:p>
        </p:txBody>
      </p:sp>
      <p:pic>
        <p:nvPicPr>
          <p:cNvPr id="43" name="Picture 4" descr="Precios - Functions | Microsoft Azure">
            <a:extLst>
              <a:ext uri="{FF2B5EF4-FFF2-40B4-BE49-F238E27FC236}">
                <a16:creationId xmlns:a16="http://schemas.microsoft.com/office/drawing/2014/main" id="{BD9C5282-390E-484C-8FF7-50D7DB775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9466" y="5223570"/>
            <a:ext cx="1257300" cy="66008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ector recto de flecha 43">
            <a:extLst>
              <a:ext uri="{FF2B5EF4-FFF2-40B4-BE49-F238E27FC236}">
                <a16:creationId xmlns:a16="http://schemas.microsoft.com/office/drawing/2014/main" id="{25C1B1D5-AF45-410F-BFBF-B7042A3B3409}"/>
              </a:ext>
            </a:extLst>
          </p:cNvPr>
          <p:cNvCxnSpPr>
            <a:cxnSpLocks/>
          </p:cNvCxnSpPr>
          <p:nvPr/>
        </p:nvCxnSpPr>
        <p:spPr>
          <a:xfrm flipV="1">
            <a:off x="9006566" y="4091794"/>
            <a:ext cx="0" cy="6500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F558183B-7D57-4928-A26B-D58DDAFECC97}"/>
              </a:ext>
            </a:extLst>
          </p:cNvPr>
          <p:cNvSpPr txBox="1"/>
          <p:nvPr/>
        </p:nvSpPr>
        <p:spPr>
          <a:xfrm>
            <a:off x="9250076" y="4266825"/>
            <a:ext cx="2229969" cy="738664"/>
          </a:xfrm>
          <a:prstGeom prst="rect">
            <a:avLst/>
          </a:prstGeom>
          <a:noFill/>
        </p:spPr>
        <p:txBody>
          <a:bodyPr wrap="none" lIns="0" tIns="0" rIns="0" bIns="0" rtlCol="0">
            <a:spAutoFit/>
          </a:bodyPr>
          <a:lstStyle/>
          <a:p>
            <a:r>
              <a:rPr lang="es-ES" sz="2400" b="1" spc="-70" dirty="0">
                <a:solidFill>
                  <a:schemeClr val="accent3"/>
                </a:solidFill>
              </a:rPr>
              <a:t>Clients message</a:t>
            </a:r>
          </a:p>
          <a:p>
            <a:r>
              <a:rPr lang="es-ES" sz="2400" b="1" spc="-70" dirty="0">
                <a:solidFill>
                  <a:schemeClr val="accent3"/>
                </a:solidFill>
              </a:rPr>
              <a:t>{Event,Message}</a:t>
            </a:r>
          </a:p>
        </p:txBody>
      </p:sp>
    </p:spTree>
    <p:extLst>
      <p:ext uri="{BB962C8B-B14F-4D97-AF65-F5344CB8AC3E}">
        <p14:creationId xmlns:p14="http://schemas.microsoft.com/office/powerpoint/2010/main" val="547035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F69319F-1422-4444-8210-65784C6F18C7}"/>
              </a:ext>
            </a:extLst>
          </p:cNvPr>
          <p:cNvSpPr>
            <a:spLocks noGrp="1"/>
          </p:cNvSpPr>
          <p:nvPr>
            <p:ph type="title"/>
          </p:nvPr>
        </p:nvSpPr>
        <p:spPr>
          <a:xfrm>
            <a:off x="391551" y="692222"/>
            <a:ext cx="11408898" cy="997196"/>
          </a:xfrm>
        </p:spPr>
        <p:txBody>
          <a:bodyPr/>
          <a:lstStyle/>
          <a:p>
            <a:r>
              <a:rPr lang="es-ES" dirty="0"/>
              <a:t>DEMO</a:t>
            </a:r>
          </a:p>
        </p:txBody>
      </p:sp>
      <p:sp>
        <p:nvSpPr>
          <p:cNvPr id="4" name="Marcador de texto 3">
            <a:extLst>
              <a:ext uri="{FF2B5EF4-FFF2-40B4-BE49-F238E27FC236}">
                <a16:creationId xmlns:a16="http://schemas.microsoft.com/office/drawing/2014/main" id="{E258F595-E655-46C6-A94C-13FF6C859016}"/>
              </a:ext>
            </a:extLst>
          </p:cNvPr>
          <p:cNvSpPr>
            <a:spLocks noGrp="1"/>
          </p:cNvSpPr>
          <p:nvPr>
            <p:ph type="body" sz="quarter" idx="12"/>
          </p:nvPr>
        </p:nvSpPr>
        <p:spPr>
          <a:xfrm>
            <a:off x="361071" y="1869635"/>
            <a:ext cx="11408898" cy="498598"/>
          </a:xfrm>
        </p:spPr>
        <p:txBody>
          <a:bodyPr/>
          <a:lstStyle/>
          <a:p>
            <a:r>
              <a:rPr lang="es-ES" dirty="0"/>
              <a:t>Cliente SignalR con PCF y Components</a:t>
            </a:r>
          </a:p>
          <a:p>
            <a:endParaRPr lang="es-ES" dirty="0"/>
          </a:p>
          <a:p>
            <a:pPr marL="457200" indent="-457200">
              <a:buFont typeface="Arial" panose="020B0604020202020204" pitchFamily="34" charset="0"/>
              <a:buChar char="•"/>
            </a:pPr>
            <a:endParaRPr lang="es-ES" b="1" dirty="0"/>
          </a:p>
          <a:p>
            <a:pPr marL="1230122" lvl="3" indent="-457200">
              <a:lnSpc>
                <a:spcPct val="150000"/>
              </a:lnSpc>
              <a:buFont typeface="Arial" panose="020B0604020202020204" pitchFamily="34" charset="0"/>
              <a:buChar char="•"/>
            </a:pPr>
            <a:r>
              <a:rPr lang="es-ES" sz="2800" b="1" dirty="0">
                <a:solidFill>
                  <a:schemeClr val="bg1"/>
                </a:solidFill>
              </a:rPr>
              <a:t>NOTIFIY</a:t>
            </a:r>
          </a:p>
          <a:p>
            <a:pPr marL="1230122" lvl="3" indent="-457200">
              <a:lnSpc>
                <a:spcPct val="150000"/>
              </a:lnSpc>
              <a:buFont typeface="Arial" panose="020B0604020202020204" pitchFamily="34" charset="0"/>
              <a:buChar char="•"/>
            </a:pPr>
            <a:r>
              <a:rPr lang="es-ES" sz="2800" b="1" dirty="0">
                <a:solidFill>
                  <a:schemeClr val="bg1"/>
                </a:solidFill>
              </a:rPr>
              <a:t>TRACE</a:t>
            </a:r>
          </a:p>
          <a:p>
            <a:pPr marL="1230122" lvl="3" indent="-457200">
              <a:lnSpc>
                <a:spcPct val="150000"/>
              </a:lnSpc>
              <a:buFont typeface="Arial" panose="020B0604020202020204" pitchFamily="34" charset="0"/>
              <a:buChar char="•"/>
            </a:pPr>
            <a:r>
              <a:rPr lang="es-ES" sz="2800" b="1" dirty="0">
                <a:solidFill>
                  <a:schemeClr val="bg1"/>
                </a:solidFill>
              </a:rPr>
              <a:t>CHAT</a:t>
            </a:r>
          </a:p>
        </p:txBody>
      </p:sp>
    </p:spTree>
    <p:extLst>
      <p:ext uri="{BB962C8B-B14F-4D97-AF65-F5344CB8AC3E}">
        <p14:creationId xmlns:p14="http://schemas.microsoft.com/office/powerpoint/2010/main" val="302223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62D6EA-2E25-4A6A-9F77-6AD8E56BD90A}"/>
              </a:ext>
            </a:extLst>
          </p:cNvPr>
          <p:cNvSpPr>
            <a:spLocks noGrp="1"/>
          </p:cNvSpPr>
          <p:nvPr>
            <p:ph type="title"/>
          </p:nvPr>
        </p:nvSpPr>
        <p:spPr>
          <a:xfrm>
            <a:off x="294162" y="897006"/>
            <a:ext cx="11635240" cy="747897"/>
          </a:xfrm>
        </p:spPr>
        <p:txBody>
          <a:bodyPr/>
          <a:lstStyle/>
          <a:p>
            <a:r>
              <a:rPr lang="es-ES" dirty="0"/>
              <a:t>¿ALM en Power Platform?</a:t>
            </a:r>
          </a:p>
        </p:txBody>
      </p:sp>
      <p:sp>
        <p:nvSpPr>
          <p:cNvPr id="6" name="CuadroTexto 5">
            <a:extLst>
              <a:ext uri="{FF2B5EF4-FFF2-40B4-BE49-F238E27FC236}">
                <a16:creationId xmlns:a16="http://schemas.microsoft.com/office/drawing/2014/main" id="{025F5D2F-5E0C-4913-8FB7-05A101AFE8FC}"/>
              </a:ext>
            </a:extLst>
          </p:cNvPr>
          <p:cNvSpPr txBox="1"/>
          <p:nvPr/>
        </p:nvSpPr>
        <p:spPr>
          <a:xfrm>
            <a:off x="294162" y="1708446"/>
            <a:ext cx="11158698" cy="584775"/>
          </a:xfrm>
          <a:prstGeom prst="rect">
            <a:avLst/>
          </a:prstGeom>
          <a:noFill/>
        </p:spPr>
        <p:txBody>
          <a:bodyPr wrap="square">
            <a:spAutoFit/>
          </a:bodyPr>
          <a:lstStyle/>
          <a:p>
            <a:r>
              <a:rPr lang="es-ES" sz="1600" dirty="0"/>
              <a:t>Dataverse en Microsoft Power Platform le permite almacenar y administrar de forma segura los datos utilizados por las aplicaciones empresariales</a:t>
            </a:r>
          </a:p>
        </p:txBody>
      </p:sp>
      <p:sp>
        <p:nvSpPr>
          <p:cNvPr id="7" name="Rectángulo 6">
            <a:extLst>
              <a:ext uri="{FF2B5EF4-FFF2-40B4-BE49-F238E27FC236}">
                <a16:creationId xmlns:a16="http://schemas.microsoft.com/office/drawing/2014/main" id="{F519875C-86B6-4BAF-BF30-05EE51CDFC74}"/>
              </a:ext>
            </a:extLst>
          </p:cNvPr>
          <p:cNvSpPr/>
          <p:nvPr/>
        </p:nvSpPr>
        <p:spPr>
          <a:xfrm>
            <a:off x="1106062" y="4209325"/>
            <a:ext cx="2544417"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SOLUCIONES</a:t>
            </a:r>
          </a:p>
        </p:txBody>
      </p:sp>
      <p:sp>
        <p:nvSpPr>
          <p:cNvPr id="9" name="Rectángulo 8">
            <a:extLst>
              <a:ext uri="{FF2B5EF4-FFF2-40B4-BE49-F238E27FC236}">
                <a16:creationId xmlns:a16="http://schemas.microsoft.com/office/drawing/2014/main" id="{F2C9EF3C-4605-4B9C-A352-37516ADDDD35}"/>
              </a:ext>
            </a:extLst>
          </p:cNvPr>
          <p:cNvSpPr/>
          <p:nvPr/>
        </p:nvSpPr>
        <p:spPr>
          <a:xfrm>
            <a:off x="4270020" y="4209325"/>
            <a:ext cx="2544417"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DATAVERSE</a:t>
            </a:r>
          </a:p>
        </p:txBody>
      </p:sp>
      <p:sp>
        <p:nvSpPr>
          <p:cNvPr id="11" name="Rectángulo 10">
            <a:extLst>
              <a:ext uri="{FF2B5EF4-FFF2-40B4-BE49-F238E27FC236}">
                <a16:creationId xmlns:a16="http://schemas.microsoft.com/office/drawing/2014/main" id="{90AC5ED8-1D0C-4894-87AB-1555E2702784}"/>
              </a:ext>
            </a:extLst>
          </p:cNvPr>
          <p:cNvSpPr/>
          <p:nvPr/>
        </p:nvSpPr>
        <p:spPr>
          <a:xfrm>
            <a:off x="7851419" y="4209325"/>
            <a:ext cx="3367708"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AZURE DEVOPS / GITHUB</a:t>
            </a:r>
          </a:p>
        </p:txBody>
      </p:sp>
      <p:sp>
        <p:nvSpPr>
          <p:cNvPr id="13" name="Rectángulo 12">
            <a:extLst>
              <a:ext uri="{FF2B5EF4-FFF2-40B4-BE49-F238E27FC236}">
                <a16:creationId xmlns:a16="http://schemas.microsoft.com/office/drawing/2014/main" id="{A935069A-F519-4735-B828-3D68C41BD6B8}"/>
              </a:ext>
            </a:extLst>
          </p:cNvPr>
          <p:cNvSpPr/>
          <p:nvPr/>
        </p:nvSpPr>
        <p:spPr>
          <a:xfrm>
            <a:off x="4270020" y="2976903"/>
            <a:ext cx="2544417"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ENTORNOS</a:t>
            </a:r>
          </a:p>
        </p:txBody>
      </p:sp>
    </p:spTree>
    <p:extLst>
      <p:ext uri="{BB962C8B-B14F-4D97-AF65-F5344CB8AC3E}">
        <p14:creationId xmlns:p14="http://schemas.microsoft.com/office/powerpoint/2010/main" val="87950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6EB2CD-A20A-49F9-AA19-07C08749AF8B}"/>
              </a:ext>
            </a:extLst>
          </p:cNvPr>
          <p:cNvSpPr>
            <a:spLocks noGrp="1"/>
          </p:cNvSpPr>
          <p:nvPr>
            <p:ph type="title"/>
          </p:nvPr>
        </p:nvSpPr>
        <p:spPr>
          <a:xfrm>
            <a:off x="0" y="685278"/>
            <a:ext cx="11635240" cy="747897"/>
          </a:xfrm>
        </p:spPr>
        <p:txBody>
          <a:bodyPr spcFirstLastPara="1" vert="horz" wrap="square" lIns="91440" tIns="45720" rIns="91440" bIns="45720" rtlCol="0" anchor="ctr" anchorCtr="0">
            <a:noAutofit/>
          </a:bodyPr>
          <a:lstStyle/>
          <a:p>
            <a:pPr algn="ctr"/>
            <a:r>
              <a:rPr lang="en-US" sz="2800" b="1" dirty="0"/>
              <a:t>Microsoft Power Platform Build Tools</a:t>
            </a:r>
            <a:br>
              <a:rPr lang="en-US" sz="2800" b="1" dirty="0"/>
            </a:br>
            <a:endParaRPr lang="en-US" sz="2800" b="1" dirty="0"/>
          </a:p>
        </p:txBody>
      </p:sp>
      <p:pic>
        <p:nvPicPr>
          <p:cNvPr id="7170" name="Picture 2" descr="ALM con tecnología de Azure DevOps">
            <a:extLst>
              <a:ext uri="{FF2B5EF4-FFF2-40B4-BE49-F238E27FC236}">
                <a16:creationId xmlns:a16="http://schemas.microsoft.com/office/drawing/2014/main" id="{B793731E-8869-4128-B326-A4FF45460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54" r="1" b="1245"/>
          <a:stretch/>
        </p:blipFill>
        <p:spPr bwMode="auto">
          <a:xfrm>
            <a:off x="143134" y="1147425"/>
            <a:ext cx="11980578" cy="571057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D7E07EC-6EF7-40E4-AC90-78D01A09CEC2}"/>
              </a:ext>
            </a:extLst>
          </p:cNvPr>
          <p:cNvSpPr>
            <a:spLocks noGrp="1"/>
          </p:cNvSpPr>
          <p:nvPr>
            <p:ph type="body" sz="quarter" idx="10"/>
          </p:nvPr>
        </p:nvSpPr>
        <p:spPr>
          <a:xfrm>
            <a:off x="278380" y="1355614"/>
            <a:ext cx="11635240" cy="1975926"/>
          </a:xfrm>
        </p:spPr>
        <p:txBody>
          <a:bodyPr/>
          <a:lstStyle/>
          <a:p>
            <a:r>
              <a:rPr lang="es-ES" dirty="0"/>
              <a:t>Unit Testing en Power Apps</a:t>
            </a:r>
          </a:p>
          <a:p>
            <a:r>
              <a:rPr lang="es-ES" dirty="0"/>
              <a:t>Monitor de Power Apps</a:t>
            </a:r>
          </a:p>
          <a:p>
            <a:r>
              <a:rPr lang="es-ES" dirty="0"/>
              <a:t>Power Apps Checker</a:t>
            </a:r>
          </a:p>
        </p:txBody>
      </p:sp>
      <p:sp>
        <p:nvSpPr>
          <p:cNvPr id="2" name="Título 1">
            <a:extLst>
              <a:ext uri="{FF2B5EF4-FFF2-40B4-BE49-F238E27FC236}">
                <a16:creationId xmlns:a16="http://schemas.microsoft.com/office/drawing/2014/main" id="{D004457E-416D-4BDF-B7F8-68A3E4215E12}"/>
              </a:ext>
            </a:extLst>
          </p:cNvPr>
          <p:cNvSpPr>
            <a:spLocks noGrp="1"/>
          </p:cNvSpPr>
          <p:nvPr>
            <p:ph type="title"/>
          </p:nvPr>
        </p:nvSpPr>
        <p:spPr>
          <a:xfrm>
            <a:off x="219038" y="382628"/>
            <a:ext cx="11635240" cy="747897"/>
          </a:xfrm>
        </p:spPr>
        <p:txBody>
          <a:bodyPr/>
          <a:lstStyle/>
          <a:p>
            <a:r>
              <a:rPr lang="es-ES" dirty="0"/>
              <a:t>Otras herramientas</a:t>
            </a:r>
          </a:p>
        </p:txBody>
      </p:sp>
      <p:pic>
        <p:nvPicPr>
          <p:cNvPr id="5" name="Imagen 4">
            <a:extLst>
              <a:ext uri="{FF2B5EF4-FFF2-40B4-BE49-F238E27FC236}">
                <a16:creationId xmlns:a16="http://schemas.microsoft.com/office/drawing/2014/main" id="{CD16CF8E-AC33-4999-BB0A-2AF28E38FA24}"/>
              </a:ext>
            </a:extLst>
          </p:cNvPr>
          <p:cNvPicPr>
            <a:picLocks noChangeAspect="1"/>
          </p:cNvPicPr>
          <p:nvPr/>
        </p:nvPicPr>
        <p:blipFill>
          <a:blip r:embed="rId2"/>
          <a:stretch>
            <a:fillRect/>
          </a:stretch>
        </p:blipFill>
        <p:spPr>
          <a:xfrm>
            <a:off x="6929853" y="76407"/>
            <a:ext cx="4924425" cy="6010275"/>
          </a:xfrm>
          <a:prstGeom prst="rect">
            <a:avLst/>
          </a:prstGeom>
        </p:spPr>
      </p:pic>
      <p:sp>
        <p:nvSpPr>
          <p:cNvPr id="6" name="CuadroTexto 5">
            <a:extLst>
              <a:ext uri="{FF2B5EF4-FFF2-40B4-BE49-F238E27FC236}">
                <a16:creationId xmlns:a16="http://schemas.microsoft.com/office/drawing/2014/main" id="{E25A917A-84FB-41E9-81A1-DA4E3CABC5E8}"/>
              </a:ext>
            </a:extLst>
          </p:cNvPr>
          <p:cNvSpPr txBox="1"/>
          <p:nvPr/>
        </p:nvSpPr>
        <p:spPr>
          <a:xfrm>
            <a:off x="139028" y="3326406"/>
            <a:ext cx="6094428" cy="400110"/>
          </a:xfrm>
          <a:prstGeom prst="rect">
            <a:avLst/>
          </a:prstGeom>
          <a:noFill/>
        </p:spPr>
        <p:txBody>
          <a:bodyPr wrap="square">
            <a:spAutoFit/>
          </a:bodyPr>
          <a:lstStyle/>
          <a:p>
            <a:r>
              <a:rPr lang="es-ES" sz="2000" b="1" dirty="0">
                <a:hlinkClick r:id="rId3"/>
              </a:rPr>
              <a:t>GitHub - microsoft/PowerAppsTestAutomation</a:t>
            </a:r>
            <a:endParaRPr lang="es-ES" sz="2000" b="1" dirty="0"/>
          </a:p>
        </p:txBody>
      </p:sp>
    </p:spTree>
    <p:extLst>
      <p:ext uri="{BB962C8B-B14F-4D97-AF65-F5344CB8AC3E}">
        <p14:creationId xmlns:p14="http://schemas.microsoft.com/office/powerpoint/2010/main" val="899077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466" y="5776218"/>
            <a:ext cx="2048160" cy="842021"/>
          </a:xfrm>
          <a:prstGeom prst="rect">
            <a:avLst/>
          </a:prstGeom>
        </p:spPr>
      </p:pic>
      <p:pic>
        <p:nvPicPr>
          <p:cNvPr id="3" name="Picture 2"/>
          <p:cNvPicPr>
            <a:picLocks noChangeAspect="1"/>
          </p:cNvPicPr>
          <p:nvPr/>
        </p:nvPicPr>
        <p:blipFill>
          <a:blip r:embed="rId4"/>
          <a:stretch>
            <a:fillRect/>
          </a:stretch>
        </p:blipFill>
        <p:spPr>
          <a:xfrm>
            <a:off x="4921838" y="5805730"/>
            <a:ext cx="1457095" cy="934416"/>
          </a:xfrm>
          <a:prstGeom prst="rect">
            <a:avLst/>
          </a:prstGeom>
        </p:spPr>
      </p:pic>
      <p:sp>
        <p:nvSpPr>
          <p:cNvPr id="24" name="TextBox 23"/>
          <p:cNvSpPr txBox="1"/>
          <p:nvPr/>
        </p:nvSpPr>
        <p:spPr>
          <a:xfrm>
            <a:off x="281437" y="2507950"/>
            <a:ext cx="1261923" cy="307777"/>
          </a:xfrm>
          <a:prstGeom prst="rect">
            <a:avLst/>
          </a:prstGeom>
          <a:noFill/>
        </p:spPr>
        <p:txBody>
          <a:bodyPr wrap="square" lIns="0" tIns="0" rIns="0" bIns="0" rtlCol="0">
            <a:spAutoFit/>
          </a:bodyPr>
          <a:lstStyle/>
          <a:p>
            <a:r>
              <a:rPr lang="ca-ES" sz="2000" spc="-70" dirty="0">
                <a:solidFill>
                  <a:schemeClr val="bg2">
                    <a:lumMod val="25000"/>
                  </a:schemeClr>
                </a:solidFill>
              </a:rPr>
              <a:t>Online</a:t>
            </a:r>
            <a:endParaRPr lang="es-ES" sz="2000" spc="-70" dirty="0">
              <a:solidFill>
                <a:schemeClr val="bg2">
                  <a:lumMod val="25000"/>
                </a:schemeClr>
              </a:solidFill>
            </a:endParaRPr>
          </a:p>
        </p:txBody>
      </p:sp>
      <p:sp>
        <p:nvSpPr>
          <p:cNvPr id="27" name="TextBox 26"/>
          <p:cNvSpPr txBox="1"/>
          <p:nvPr/>
        </p:nvSpPr>
        <p:spPr>
          <a:xfrm>
            <a:off x="4695345" y="5440462"/>
            <a:ext cx="2066923" cy="276999"/>
          </a:xfrm>
          <a:prstGeom prst="rect">
            <a:avLst/>
          </a:prstGeom>
          <a:noFill/>
        </p:spPr>
        <p:txBody>
          <a:bodyPr wrap="square" lIns="0" tIns="0" rIns="0" bIns="0" rtlCol="0">
            <a:spAutoFit/>
          </a:bodyPr>
          <a:lstStyle/>
          <a:p>
            <a:pPr algn="ctr"/>
            <a:r>
              <a:rPr lang="ca-ES" spc="-70" dirty="0" err="1">
                <a:solidFill>
                  <a:schemeClr val="bg2">
                    <a:lumMod val="25000"/>
                  </a:schemeClr>
                </a:solidFill>
              </a:rPr>
              <a:t>Organized</a:t>
            </a:r>
            <a:r>
              <a:rPr lang="ca-ES" spc="-70" dirty="0">
                <a:solidFill>
                  <a:schemeClr val="bg2">
                    <a:lumMod val="25000"/>
                  </a:schemeClr>
                </a:solidFill>
              </a:rPr>
              <a:t> </a:t>
            </a:r>
            <a:r>
              <a:rPr lang="ca-ES" spc="-70" dirty="0" err="1">
                <a:solidFill>
                  <a:schemeClr val="bg2">
                    <a:lumMod val="25000"/>
                  </a:schemeClr>
                </a:solidFill>
              </a:rPr>
              <a:t>by</a:t>
            </a:r>
            <a:endParaRPr lang="es-ES" spc="-70" dirty="0">
              <a:solidFill>
                <a:schemeClr val="bg2">
                  <a:lumMod val="2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807" y="218571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281437" y="678730"/>
            <a:ext cx="1352436" cy="307777"/>
          </a:xfrm>
          <a:prstGeom prst="rect">
            <a:avLst/>
          </a:prstGeom>
          <a:noFill/>
        </p:spPr>
        <p:txBody>
          <a:bodyPr wrap="square" lIns="0" tIns="0" rIns="0" bIns="0" rtlCol="0">
            <a:spAutoFit/>
          </a:bodyPr>
          <a:lstStyle/>
          <a:p>
            <a:r>
              <a:rPr lang="ca-ES" sz="2000" spc="-70" dirty="0" err="1">
                <a:solidFill>
                  <a:schemeClr val="bg2">
                    <a:lumMod val="25000"/>
                  </a:schemeClr>
                </a:solidFill>
              </a:rPr>
              <a:t>Gold</a:t>
            </a:r>
            <a:endParaRPr lang="es-ES" sz="2000" spc="-70" dirty="0">
              <a:solidFill>
                <a:schemeClr val="bg2">
                  <a:lumMod val="2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6762268" y="5791813"/>
            <a:ext cx="2736697" cy="801916"/>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2010133" y="2422360"/>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3041875" y="3436138"/>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7052950" y="2360992"/>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5614515" y="3479421"/>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2509349" y="251336"/>
            <a:ext cx="6282074" cy="1470343"/>
          </a:xfrm>
          <a:prstGeom prst="rect">
            <a:avLst/>
          </a:prstGeom>
        </p:spPr>
      </p:pic>
      <p:sp>
        <p:nvSpPr>
          <p:cNvPr id="14" name="TextBox 13">
            <a:extLst>
              <a:ext uri="{FF2B5EF4-FFF2-40B4-BE49-F238E27FC236}">
                <a16:creationId xmlns:a16="http://schemas.microsoft.com/office/drawing/2014/main" id="{973A8325-70ED-4556-A2A3-42C07BAF4211}"/>
              </a:ext>
            </a:extLst>
          </p:cNvPr>
          <p:cNvSpPr txBox="1"/>
          <p:nvPr/>
        </p:nvSpPr>
        <p:spPr>
          <a:xfrm>
            <a:off x="281437" y="468004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pic>
        <p:nvPicPr>
          <p:cNvPr id="16" name="Picture 15" descr="A picture containing logo&#10;&#10;Description automatically generated">
            <a:extLst>
              <a:ext uri="{FF2B5EF4-FFF2-40B4-BE49-F238E27FC236}">
                <a16:creationId xmlns:a16="http://schemas.microsoft.com/office/drawing/2014/main" id="{CBA8F4C9-D2C3-4FC0-B588-4AB5FF5F9475}"/>
              </a:ext>
            </a:extLst>
          </p:cNvPr>
          <p:cNvPicPr>
            <a:picLocks noChangeAspect="1"/>
          </p:cNvPicPr>
          <p:nvPr/>
        </p:nvPicPr>
        <p:blipFill>
          <a:blip r:embed="rId12"/>
          <a:stretch>
            <a:fillRect/>
          </a:stretch>
        </p:blipFill>
        <p:spPr>
          <a:xfrm>
            <a:off x="3569403" y="4580346"/>
            <a:ext cx="1352435" cy="710028"/>
          </a:xfrm>
          <a:prstGeom prst="rect">
            <a:avLst/>
          </a:prstGeom>
        </p:spPr>
      </p:pic>
      <p:pic>
        <p:nvPicPr>
          <p:cNvPr id="17" name="Picture 16">
            <a:extLst>
              <a:ext uri="{FF2B5EF4-FFF2-40B4-BE49-F238E27FC236}">
                <a16:creationId xmlns:a16="http://schemas.microsoft.com/office/drawing/2014/main" id="{CE0041A8-938A-4B18-AABC-2860FA236835}"/>
              </a:ext>
            </a:extLst>
          </p:cNvPr>
          <p:cNvPicPr>
            <a:picLocks noChangeAspect="1"/>
          </p:cNvPicPr>
          <p:nvPr/>
        </p:nvPicPr>
        <p:blipFill>
          <a:blip r:embed="rId13"/>
          <a:stretch>
            <a:fillRect/>
          </a:stretch>
        </p:blipFill>
        <p:spPr>
          <a:xfrm>
            <a:off x="6729021" y="4591052"/>
            <a:ext cx="1458067" cy="67486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B1A875-3F7A-43AD-9DC7-165AC2466EE4}"/>
              </a:ext>
            </a:extLst>
          </p:cNvPr>
          <p:cNvSpPr>
            <a:spLocks noGrp="1"/>
          </p:cNvSpPr>
          <p:nvPr>
            <p:ph type="title"/>
          </p:nvPr>
        </p:nvSpPr>
        <p:spPr/>
        <p:txBody>
          <a:bodyPr/>
          <a:lstStyle/>
          <a:p>
            <a:r>
              <a:rPr lang="en-US" dirty="0"/>
              <a:t>DEMO</a:t>
            </a:r>
          </a:p>
        </p:txBody>
      </p:sp>
      <p:sp>
        <p:nvSpPr>
          <p:cNvPr id="3" name="CuadroTexto 2">
            <a:extLst>
              <a:ext uri="{FF2B5EF4-FFF2-40B4-BE49-F238E27FC236}">
                <a16:creationId xmlns:a16="http://schemas.microsoft.com/office/drawing/2014/main" id="{6F57EED6-8502-48C4-A117-0B3700CCC1DC}"/>
              </a:ext>
            </a:extLst>
          </p:cNvPr>
          <p:cNvSpPr txBox="1"/>
          <p:nvPr/>
        </p:nvSpPr>
        <p:spPr>
          <a:xfrm>
            <a:off x="422031" y="3244334"/>
            <a:ext cx="7147085" cy="369332"/>
          </a:xfrm>
          <a:prstGeom prst="rect">
            <a:avLst/>
          </a:prstGeom>
          <a:noFill/>
        </p:spPr>
        <p:txBody>
          <a:bodyPr wrap="none" lIns="0" tIns="0" rIns="0" bIns="0" rtlCol="0">
            <a:spAutoFit/>
          </a:bodyPr>
          <a:lstStyle/>
          <a:p>
            <a:r>
              <a:rPr lang="es-ES" sz="2400" b="1" spc="-71" dirty="0">
                <a:solidFill>
                  <a:schemeClr val="bg1"/>
                </a:solidFill>
              </a:rPr>
              <a:t>CI/CD , Power Apps Checker, Test Studio, Monitoring</a:t>
            </a:r>
          </a:p>
        </p:txBody>
      </p:sp>
    </p:spTree>
    <p:extLst>
      <p:ext uri="{BB962C8B-B14F-4D97-AF65-F5344CB8AC3E}">
        <p14:creationId xmlns:p14="http://schemas.microsoft.com/office/powerpoint/2010/main" val="4075075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03545C3-F7A6-4E16-BF3E-41686E7B5F52}"/>
              </a:ext>
            </a:extLst>
          </p:cNvPr>
          <p:cNvSpPr>
            <a:spLocks noGrp="1"/>
          </p:cNvSpPr>
          <p:nvPr>
            <p:ph type="title"/>
          </p:nvPr>
        </p:nvSpPr>
        <p:spPr>
          <a:xfrm>
            <a:off x="431322" y="473023"/>
            <a:ext cx="11635240" cy="747897"/>
          </a:xfrm>
        </p:spPr>
        <p:txBody>
          <a:bodyPr/>
          <a:lstStyle/>
          <a:p>
            <a:r>
              <a:rPr lang="es-ES" dirty="0"/>
              <a:t>Anuncios durante el Ignite!!!</a:t>
            </a:r>
          </a:p>
        </p:txBody>
      </p:sp>
      <p:sp>
        <p:nvSpPr>
          <p:cNvPr id="6" name="CuadroTexto 5">
            <a:extLst>
              <a:ext uri="{FF2B5EF4-FFF2-40B4-BE49-F238E27FC236}">
                <a16:creationId xmlns:a16="http://schemas.microsoft.com/office/drawing/2014/main" id="{115A043E-9DB3-47B5-8C90-931C95568563}"/>
              </a:ext>
            </a:extLst>
          </p:cNvPr>
          <p:cNvSpPr txBox="1"/>
          <p:nvPr/>
        </p:nvSpPr>
        <p:spPr>
          <a:xfrm>
            <a:off x="431322" y="1360170"/>
            <a:ext cx="10892790" cy="369331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s-ES" sz="2400" b="0" i="0" dirty="0" err="1">
                <a:solidFill>
                  <a:srgbClr val="333333"/>
                </a:solidFill>
                <a:effectLst/>
                <a:latin typeface="Segoe UI Condensed"/>
              </a:rPr>
              <a:t>Power</a:t>
            </a:r>
            <a:r>
              <a:rPr lang="es-ES" sz="2400" b="0" i="0" dirty="0">
                <a:solidFill>
                  <a:srgbClr val="333333"/>
                </a:solidFill>
                <a:effectLst/>
                <a:latin typeface="Segoe UI Condensed"/>
              </a:rPr>
              <a:t> Apps </a:t>
            </a:r>
            <a:r>
              <a:rPr lang="es-ES" sz="2400" b="0" i="0" dirty="0" err="1">
                <a:solidFill>
                  <a:srgbClr val="333333"/>
                </a:solidFill>
                <a:effectLst/>
                <a:latin typeface="Segoe UI Condensed"/>
              </a:rPr>
              <a:t>portals</a:t>
            </a:r>
            <a:r>
              <a:rPr lang="es-ES" sz="2400" b="0" i="0" dirty="0">
                <a:solidFill>
                  <a:srgbClr val="333333"/>
                </a:solidFill>
                <a:effectLst/>
                <a:latin typeface="Segoe UI Condensed"/>
              </a:rPr>
              <a:t>: Use </a:t>
            </a:r>
            <a:r>
              <a:rPr lang="es-ES" sz="2400" b="0" i="0" dirty="0" err="1">
                <a:solidFill>
                  <a:srgbClr val="333333"/>
                </a:solidFill>
                <a:effectLst/>
                <a:latin typeface="Segoe UI Condensed"/>
              </a:rPr>
              <a:t>code</a:t>
            </a:r>
            <a:r>
              <a:rPr lang="es-ES" sz="2400" b="0" i="0" dirty="0">
                <a:solidFill>
                  <a:srgbClr val="333333"/>
                </a:solidFill>
                <a:effectLst/>
                <a:latin typeface="Segoe UI Condensed"/>
              </a:rPr>
              <a:t> components </a:t>
            </a:r>
            <a:r>
              <a:rPr lang="es-ES" sz="2400" b="0" i="0" dirty="0" err="1">
                <a:solidFill>
                  <a:srgbClr val="333333"/>
                </a:solidFill>
                <a:effectLst/>
                <a:latin typeface="Segoe UI Condensed"/>
              </a:rPr>
              <a:t>on</a:t>
            </a:r>
            <a:r>
              <a:rPr lang="es-ES" sz="2400" b="0" i="0" dirty="0">
                <a:solidFill>
                  <a:srgbClr val="333333"/>
                </a:solidFill>
                <a:effectLst/>
                <a:latin typeface="Segoe UI Condensed"/>
              </a:rPr>
              <a:t> pages (</a:t>
            </a:r>
            <a:r>
              <a:rPr lang="es-ES" sz="2400" b="0" i="0" dirty="0" err="1">
                <a:solidFill>
                  <a:srgbClr val="333333"/>
                </a:solidFill>
                <a:effectLst/>
                <a:latin typeface="Segoe UI Condensed"/>
              </a:rPr>
              <a:t>Preview</a:t>
            </a:r>
            <a:r>
              <a:rPr lang="es-ES" sz="2400" b="0" i="0" dirty="0">
                <a:solidFill>
                  <a:srgbClr val="333333"/>
                </a:solidFill>
                <a:effectLst/>
                <a:latin typeface="Segoe UI Condensed"/>
              </a:rPr>
              <a:t>)</a:t>
            </a:r>
          </a:p>
          <a:p>
            <a:pPr algn="l"/>
            <a:endParaRPr lang="es-ES" sz="2400" b="0" i="0" dirty="0">
              <a:solidFill>
                <a:srgbClr val="333333"/>
              </a:solidFill>
              <a:effectLst/>
              <a:latin typeface="Segoe UI Condensed"/>
            </a:endParaRPr>
          </a:p>
          <a:p>
            <a:pPr marL="342900" indent="-342900" algn="l">
              <a:buFont typeface="Arial" panose="020B0604020202020204" pitchFamily="34" charset="0"/>
              <a:buChar char="•"/>
            </a:pPr>
            <a:r>
              <a:rPr lang="en-US" sz="2400" b="0" i="0" dirty="0">
                <a:solidFill>
                  <a:srgbClr val="333333"/>
                </a:solidFill>
                <a:effectLst/>
                <a:latin typeface="Segoe UI Condensed"/>
              </a:rPr>
              <a:t>Announcing: Power Apps + Microsoft Access = Security, Mobility, New Experiences</a:t>
            </a:r>
          </a:p>
          <a:p>
            <a:pPr algn="l"/>
            <a:endParaRPr lang="en-US" sz="2400" b="0" i="0" dirty="0">
              <a:solidFill>
                <a:srgbClr val="333333"/>
              </a:solidFill>
              <a:effectLst/>
              <a:latin typeface="Segoe UI Condensed"/>
            </a:endParaRPr>
          </a:p>
          <a:p>
            <a:pPr marL="342900" indent="-342900" algn="l">
              <a:buFont typeface="Arial" panose="020B0604020202020204" pitchFamily="34" charset="0"/>
              <a:buChar char="•"/>
            </a:pPr>
            <a:r>
              <a:rPr lang="en-US" sz="2400" b="0" i="0" dirty="0">
                <a:solidFill>
                  <a:srgbClr val="333333"/>
                </a:solidFill>
                <a:effectLst/>
                <a:latin typeface="Segoe UI Condensed"/>
              </a:rPr>
              <a:t>Announcing: Power Apps + Microsoft Access = Security, Mobility, New Experiences.</a:t>
            </a:r>
          </a:p>
          <a:p>
            <a:pPr algn="l"/>
            <a:endParaRPr lang="en-US" sz="2400" b="0" i="0" dirty="0">
              <a:solidFill>
                <a:srgbClr val="333333"/>
              </a:solidFill>
              <a:effectLst/>
              <a:latin typeface="Segoe UI Condensed"/>
            </a:endParaRPr>
          </a:p>
          <a:p>
            <a:pPr marL="342900" indent="-342900" algn="l">
              <a:buFont typeface="Arial" panose="020B0604020202020204" pitchFamily="34" charset="0"/>
              <a:buChar char="•"/>
            </a:pPr>
            <a:r>
              <a:rPr lang="en-US" sz="2400" b="0" i="0" dirty="0">
                <a:solidFill>
                  <a:srgbClr val="333333"/>
                </a:solidFill>
                <a:effectLst/>
                <a:latin typeface="Segoe UI Condensed"/>
              </a:rPr>
              <a:t>Create mobile apps with Power Apps (preview)</a:t>
            </a:r>
          </a:p>
          <a:p>
            <a:pPr marL="342900" indent="-342900" algn="l">
              <a:buFont typeface="Arial" panose="020B0604020202020204" pitchFamily="34" charset="0"/>
              <a:buChar char="•"/>
            </a:pPr>
            <a:endParaRPr lang="es-ES" sz="2400" b="0" i="0" dirty="0">
              <a:solidFill>
                <a:srgbClr val="333333"/>
              </a:solidFill>
              <a:effectLst/>
              <a:latin typeface="Segoe UI Condensed"/>
            </a:endParaRPr>
          </a:p>
        </p:txBody>
      </p:sp>
      <p:sp>
        <p:nvSpPr>
          <p:cNvPr id="8" name="CuadroTexto 7">
            <a:extLst>
              <a:ext uri="{FF2B5EF4-FFF2-40B4-BE49-F238E27FC236}">
                <a16:creationId xmlns:a16="http://schemas.microsoft.com/office/drawing/2014/main" id="{E429143C-9A74-4510-A1A8-45F213D292B2}"/>
              </a:ext>
            </a:extLst>
          </p:cNvPr>
          <p:cNvSpPr txBox="1"/>
          <p:nvPr/>
        </p:nvSpPr>
        <p:spPr>
          <a:xfrm>
            <a:off x="3199990" y="5336024"/>
            <a:ext cx="6097904" cy="954107"/>
          </a:xfrm>
          <a:prstGeom prst="rect">
            <a:avLst/>
          </a:prstGeom>
          <a:noFill/>
        </p:spPr>
        <p:txBody>
          <a:bodyPr wrap="square">
            <a:spAutoFit/>
          </a:bodyPr>
          <a:lstStyle/>
          <a:p>
            <a:r>
              <a:rPr lang="es-ES" sz="2800" b="1" dirty="0"/>
              <a:t>https://powerapps.microsoft.com/es-es/blog</a:t>
            </a:r>
          </a:p>
        </p:txBody>
      </p:sp>
    </p:spTree>
    <p:extLst>
      <p:ext uri="{BB962C8B-B14F-4D97-AF65-F5344CB8AC3E}">
        <p14:creationId xmlns:p14="http://schemas.microsoft.com/office/powerpoint/2010/main" val="3741160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67DF848C-4CE2-4AFC-90C6-F12355AC97F1}"/>
              </a:ext>
            </a:extLst>
          </p:cNvPr>
          <p:cNvSpPr txBox="1">
            <a:spLocks/>
          </p:cNvSpPr>
          <p:nvPr/>
        </p:nvSpPr>
        <p:spPr>
          <a:xfrm>
            <a:off x="397606" y="1042400"/>
            <a:ext cx="4677313" cy="997196"/>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r>
              <a:rPr lang="ca-ES" sz="6000" b="1" dirty="0" err="1">
                <a:solidFill>
                  <a:schemeClr val="bg2">
                    <a:lumMod val="25000"/>
                  </a:schemeClr>
                </a:solidFill>
              </a:rPr>
              <a:t>Thank</a:t>
            </a:r>
            <a:r>
              <a:rPr lang="ca-ES" sz="6000" b="1" dirty="0">
                <a:solidFill>
                  <a:schemeClr val="bg2">
                    <a:lumMod val="25000"/>
                  </a:schemeClr>
                </a:solidFill>
              </a:rPr>
              <a:t> </a:t>
            </a:r>
            <a:r>
              <a:rPr lang="ca-ES" sz="6000" b="1" dirty="0" err="1">
                <a:solidFill>
                  <a:schemeClr val="bg2">
                    <a:lumMod val="25000"/>
                  </a:schemeClr>
                </a:solidFill>
              </a:rPr>
              <a:t>you</a:t>
            </a:r>
            <a:r>
              <a:rPr lang="ca-ES" sz="6000" b="1" dirty="0">
                <a:solidFill>
                  <a:schemeClr val="bg2">
                    <a:lumMod val="25000"/>
                  </a:schemeClr>
                </a:solidFill>
              </a:rPr>
              <a:t>!</a:t>
            </a:r>
            <a:endParaRPr lang="es-ES" sz="6000" b="1" dirty="0">
              <a:solidFill>
                <a:schemeClr val="bg2">
                  <a:lumMod val="25000"/>
                </a:schemeClr>
              </a:solidFill>
            </a:endParaRPr>
          </a:p>
        </p:txBody>
      </p:sp>
      <p:sp>
        <p:nvSpPr>
          <p:cNvPr id="3" name="Title 1">
            <a:extLst>
              <a:ext uri="{FF2B5EF4-FFF2-40B4-BE49-F238E27FC236}">
                <a16:creationId xmlns:a16="http://schemas.microsoft.com/office/drawing/2014/main" id="{819D44F3-D7A0-4014-B003-BA71136DE90C}"/>
              </a:ext>
            </a:extLst>
          </p:cNvPr>
          <p:cNvSpPr txBox="1">
            <a:spLocks/>
          </p:cNvSpPr>
          <p:nvPr/>
        </p:nvSpPr>
        <p:spPr>
          <a:xfrm>
            <a:off x="5790782" y="543197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4" name="Text Placeholder 2">
            <a:extLst>
              <a:ext uri="{FF2B5EF4-FFF2-40B4-BE49-F238E27FC236}">
                <a16:creationId xmlns:a16="http://schemas.microsoft.com/office/drawing/2014/main" id="{C0D1C753-F47D-4FB9-93E3-A5E6019DCE61}"/>
              </a:ext>
            </a:extLst>
          </p:cNvPr>
          <p:cNvSpPr txBox="1">
            <a:spLocks/>
          </p:cNvSpPr>
          <p:nvPr/>
        </p:nvSpPr>
        <p:spPr>
          <a:xfrm>
            <a:off x="3844754" y="3077240"/>
            <a:ext cx="3892056" cy="381620"/>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6600" b="1" spc="-113" dirty="0">
                <a:ln w="3175">
                  <a:noFill/>
                </a:ln>
                <a:gradFill>
                  <a:gsLst>
                    <a:gs pos="1250">
                      <a:schemeClr val="bg1"/>
                    </a:gs>
                    <a:gs pos="100000">
                      <a:schemeClr val="bg1"/>
                    </a:gs>
                  </a:gsLst>
                  <a:lin ang="5400000" scaled="0"/>
                </a:gradFill>
                <a:cs typeface="Arial" charset="0"/>
              </a:rPr>
              <a:t>Questions</a:t>
            </a:r>
            <a:r>
              <a:rPr lang="ca-ES" sz="6600" b="1" dirty="0"/>
              <a:t>?</a:t>
            </a:r>
          </a:p>
          <a:p>
            <a:endParaRPr lang="ca-ES" sz="6600" b="1" dirty="0"/>
          </a:p>
          <a:p>
            <a:endParaRPr lang="ca-ES" sz="6600" b="1" dirty="0"/>
          </a:p>
          <a:p>
            <a:endParaRPr lang="ca-ES" sz="6600" b="1" dirty="0"/>
          </a:p>
        </p:txBody>
      </p:sp>
    </p:spTree>
    <p:extLst>
      <p:ext uri="{BB962C8B-B14F-4D97-AF65-F5344CB8AC3E}">
        <p14:creationId xmlns:p14="http://schemas.microsoft.com/office/powerpoint/2010/main" val="3930225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sz="3600" b="1" dirty="0"/>
              <a:t>AGENDA</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p:txBody>
          <a:bodyPr/>
          <a:lstStyle/>
          <a:p>
            <a:pPr marL="285750" indent="-285750">
              <a:buFont typeface="Arial" panose="020B0604020202020204" pitchFamily="34" charset="0"/>
              <a:buChar char="•"/>
            </a:pPr>
            <a:r>
              <a:rPr lang="en-US" sz="2400" dirty="0">
                <a:solidFill>
                  <a:schemeClr val="accent2"/>
                </a:solidFill>
              </a:rPr>
              <a:t>Estrategias de Desarrollo en PowerApps Canvas</a:t>
            </a:r>
            <a:br>
              <a:rPr lang="en-US" sz="2400" dirty="0">
                <a:solidFill>
                  <a:schemeClr val="accent2"/>
                </a:solidFill>
              </a:rPr>
            </a:br>
            <a:endParaRPr lang="en-US" sz="2400" dirty="0">
              <a:solidFill>
                <a:schemeClr val="accent2"/>
              </a:solidFill>
            </a:endParaRPr>
          </a:p>
          <a:p>
            <a:pPr marL="285750" indent="-285750">
              <a:buFont typeface="Arial" panose="020B0604020202020204" pitchFamily="34" charset="0"/>
              <a:buChar char="•"/>
            </a:pPr>
            <a:r>
              <a:rPr lang="en-US" sz="2400" dirty="0">
                <a:solidFill>
                  <a:schemeClr val="accent2"/>
                </a:solidFill>
              </a:rPr>
              <a:t>Cultura de Componentes, ventajas de partir la UI</a:t>
            </a:r>
            <a:br>
              <a:rPr lang="en-US" sz="2400" dirty="0">
                <a:solidFill>
                  <a:schemeClr val="accent2"/>
                </a:solidFill>
              </a:rPr>
            </a:br>
            <a:endParaRPr lang="en-US" sz="2400" dirty="0">
              <a:solidFill>
                <a:schemeClr val="accent2"/>
              </a:solidFill>
            </a:endParaRPr>
          </a:p>
          <a:p>
            <a:pPr marL="285750" indent="-285750">
              <a:buFont typeface="Arial" panose="020B0604020202020204" pitchFamily="34" charset="0"/>
              <a:buChar char="•"/>
            </a:pPr>
            <a:r>
              <a:rPr lang="en-US" sz="2400" dirty="0">
                <a:solidFill>
                  <a:schemeClr val="accent2"/>
                </a:solidFill>
              </a:rPr>
              <a:t>ALM – Devops - Tools</a:t>
            </a:r>
          </a:p>
        </p:txBody>
      </p:sp>
    </p:spTree>
    <p:extLst>
      <p:ext uri="{BB962C8B-B14F-4D97-AF65-F5344CB8AC3E}">
        <p14:creationId xmlns:p14="http://schemas.microsoft.com/office/powerpoint/2010/main" val="270223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4BBDC7E-5ED7-4D3B-8C7C-351A8A6D382B}"/>
              </a:ext>
            </a:extLst>
          </p:cNvPr>
          <p:cNvSpPr/>
          <p:nvPr/>
        </p:nvSpPr>
        <p:spPr>
          <a:xfrm>
            <a:off x="0" y="0"/>
            <a:ext cx="12192000" cy="68580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s-ES">
              <a:solidFill>
                <a:prstClr val="white"/>
              </a:solidFill>
              <a:latin typeface="Segoe UI Semilight"/>
            </a:endParaRPr>
          </a:p>
        </p:txBody>
      </p:sp>
      <p:pic>
        <p:nvPicPr>
          <p:cNvPr id="3" name="Imagen 2">
            <a:extLst>
              <a:ext uri="{FF2B5EF4-FFF2-40B4-BE49-F238E27FC236}">
                <a16:creationId xmlns:a16="http://schemas.microsoft.com/office/drawing/2014/main" id="{26287A02-6431-4CD5-BBC5-4DBA9F3035F2}"/>
              </a:ext>
            </a:extLst>
          </p:cNvPr>
          <p:cNvPicPr>
            <a:picLocks noChangeAspect="1"/>
          </p:cNvPicPr>
          <p:nvPr/>
        </p:nvPicPr>
        <p:blipFill>
          <a:blip r:embed="rId2"/>
          <a:stretch>
            <a:fillRect/>
          </a:stretch>
        </p:blipFill>
        <p:spPr>
          <a:xfrm>
            <a:off x="881063" y="647700"/>
            <a:ext cx="10429875" cy="5562600"/>
          </a:xfrm>
          <a:prstGeom prst="rect">
            <a:avLst/>
          </a:prstGeom>
        </p:spPr>
      </p:pic>
    </p:spTree>
    <p:extLst>
      <p:ext uri="{BB962C8B-B14F-4D97-AF65-F5344CB8AC3E}">
        <p14:creationId xmlns:p14="http://schemas.microsoft.com/office/powerpoint/2010/main" val="2198376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DEF390-FDF4-44E2-9DC3-D259CFD4E90A}"/>
              </a:ext>
            </a:extLst>
          </p:cNvPr>
          <p:cNvSpPr>
            <a:spLocks noGrp="1"/>
          </p:cNvSpPr>
          <p:nvPr>
            <p:ph type="title"/>
          </p:nvPr>
        </p:nvSpPr>
        <p:spPr/>
        <p:txBody>
          <a:bodyPr/>
          <a:lstStyle/>
          <a:p>
            <a:r>
              <a:rPr lang="es-ES" dirty="0"/>
              <a:t>Canvas App – Aplicaciones de Lienzo</a:t>
            </a:r>
          </a:p>
        </p:txBody>
      </p:sp>
      <p:pic>
        <p:nvPicPr>
          <p:cNvPr id="1026" name="Picture 2" descr="Sitio de Power Apps">
            <a:extLst>
              <a:ext uri="{FF2B5EF4-FFF2-40B4-BE49-F238E27FC236}">
                <a16:creationId xmlns:a16="http://schemas.microsoft.com/office/drawing/2014/main" id="{F2884FFC-422E-49F3-A194-9497F2A82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11355"/>
            <a:ext cx="5857875" cy="33432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EEFC43A-B18F-4D61-9597-7E32B245572A}"/>
              </a:ext>
            </a:extLst>
          </p:cNvPr>
          <p:cNvSpPr txBox="1"/>
          <p:nvPr/>
        </p:nvSpPr>
        <p:spPr>
          <a:xfrm>
            <a:off x="721395" y="1893444"/>
            <a:ext cx="4874732" cy="3785652"/>
          </a:xfrm>
          <a:prstGeom prst="rect">
            <a:avLst/>
          </a:prstGeom>
          <a:noFill/>
        </p:spPr>
        <p:txBody>
          <a:bodyPr wrap="none" rtlCol="0">
            <a:spAutoFit/>
          </a:bodyPr>
          <a:lstStyle/>
          <a:p>
            <a:pPr marL="285744" indent="-285744">
              <a:buFont typeface="Arial" panose="020B0604020202020204" pitchFamily="34" charset="0"/>
              <a:buChar char="•"/>
            </a:pPr>
            <a:r>
              <a:rPr lang="es-ES" sz="2400" dirty="0"/>
              <a:t>UI Elements: Pantallas, Galerías…</a:t>
            </a:r>
            <a:br>
              <a:rPr lang="es-ES" sz="2400" dirty="0"/>
            </a:br>
            <a:endParaRPr lang="es-ES" sz="2400" dirty="0"/>
          </a:p>
          <a:p>
            <a:pPr marL="285744" indent="-285744">
              <a:buFont typeface="Arial" panose="020B0604020202020204" pitchFamily="34" charset="0"/>
              <a:buChar char="•"/>
            </a:pPr>
            <a:r>
              <a:rPr lang="es-ES" sz="2400" dirty="0"/>
              <a:t>Formulas: Busquedas, filtros</a:t>
            </a:r>
            <a:br>
              <a:rPr lang="es-ES" sz="2400" dirty="0"/>
            </a:br>
            <a:endParaRPr lang="es-ES" sz="2400" dirty="0"/>
          </a:p>
          <a:p>
            <a:pPr marL="285744" indent="-285744">
              <a:buFont typeface="Arial" panose="020B0604020202020204" pitchFamily="34" charset="0"/>
              <a:buChar char="•"/>
            </a:pPr>
            <a:r>
              <a:rPr lang="es-ES" sz="2400" dirty="0"/>
              <a:t>Conectores</a:t>
            </a:r>
            <a:br>
              <a:rPr lang="es-ES" sz="2400" dirty="0"/>
            </a:br>
            <a:endParaRPr lang="es-ES" sz="2400" dirty="0"/>
          </a:p>
          <a:p>
            <a:pPr marL="285744" indent="-285744">
              <a:buFont typeface="Arial" panose="020B0604020202020204" pitchFamily="34" charset="0"/>
              <a:buChar char="•"/>
            </a:pPr>
            <a:r>
              <a:rPr lang="es-ES" sz="2400" dirty="0"/>
              <a:t>Estructuras de datos:</a:t>
            </a:r>
          </a:p>
          <a:p>
            <a:pPr marL="742932" lvl="1" indent="-285744">
              <a:buFont typeface="Arial" panose="020B0604020202020204" pitchFamily="34" charset="0"/>
              <a:buChar char="•"/>
            </a:pPr>
            <a:r>
              <a:rPr lang="es-ES" sz="2400" dirty="0"/>
              <a:t>Colecciones</a:t>
            </a:r>
          </a:p>
          <a:p>
            <a:pPr marL="742932" lvl="1" indent="-285744">
              <a:buFont typeface="Arial" panose="020B0604020202020204" pitchFamily="34" charset="0"/>
              <a:buChar char="•"/>
            </a:pPr>
            <a:r>
              <a:rPr lang="es-ES" sz="2400" dirty="0"/>
              <a:t>Variables</a:t>
            </a:r>
          </a:p>
          <a:p>
            <a:pPr marL="742932" lvl="1" indent="-285744">
              <a:buFont typeface="Arial" panose="020B0604020202020204" pitchFamily="34" charset="0"/>
              <a:buChar char="•"/>
            </a:pPr>
            <a:r>
              <a:rPr lang="es-ES" sz="2400" dirty="0"/>
              <a:t>Tablas</a:t>
            </a:r>
          </a:p>
        </p:txBody>
      </p:sp>
    </p:spTree>
    <p:extLst>
      <p:ext uri="{BB962C8B-B14F-4D97-AF65-F5344CB8AC3E}">
        <p14:creationId xmlns:p14="http://schemas.microsoft.com/office/powerpoint/2010/main" val="309631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 que debes recordar antes de ver Avengers: Infinity War | Marvel">
            <a:extLst>
              <a:ext uri="{FF2B5EF4-FFF2-40B4-BE49-F238E27FC236}">
                <a16:creationId xmlns:a16="http://schemas.microsoft.com/office/drawing/2014/main" id="{6EEB408B-1238-43E7-8B9B-7C5E04E779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26" t="9091" r="65"/>
          <a:stretch/>
        </p:blipFill>
        <p:spPr bwMode="auto">
          <a:xfrm>
            <a:off x="21" y="2"/>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460CDA6-1700-4FF2-9098-2C9BFFE745A6}"/>
              </a:ext>
            </a:extLst>
          </p:cNvPr>
          <p:cNvSpPr>
            <a:spLocks noGrp="1"/>
          </p:cNvSpPr>
          <p:nvPr>
            <p:ph type="title"/>
          </p:nvPr>
        </p:nvSpPr>
        <p:spPr>
          <a:xfrm>
            <a:off x="404553" y="3091928"/>
            <a:ext cx="9078563" cy="2387600"/>
          </a:xfrm>
        </p:spPr>
        <p:txBody>
          <a:bodyPr vert="horz" wrap="square" lIns="91440" tIns="45720" rIns="91440" bIns="45720" rtlCol="0" anchor="b">
            <a:normAutofit/>
          </a:bodyPr>
          <a:lstStyle/>
          <a:p>
            <a:r>
              <a:rPr lang="en-US" sz="6600" dirty="0">
                <a:solidFill>
                  <a:schemeClr val="bg1"/>
                </a:solidFill>
                <a:highlight>
                  <a:srgbClr val="518D99"/>
                </a:highlight>
              </a:rPr>
              <a:t>Nuestro objetivo</a:t>
            </a:r>
          </a:p>
        </p:txBody>
      </p:sp>
      <p:sp>
        <p:nvSpPr>
          <p:cNvPr id="3" name="Marcador de texto 2">
            <a:extLst>
              <a:ext uri="{FF2B5EF4-FFF2-40B4-BE49-F238E27FC236}">
                <a16:creationId xmlns:a16="http://schemas.microsoft.com/office/drawing/2014/main" id="{E5347A06-F91E-436F-B736-C6E87C89419F}"/>
              </a:ext>
            </a:extLst>
          </p:cNvPr>
          <p:cNvSpPr>
            <a:spLocks noGrp="1"/>
          </p:cNvSpPr>
          <p:nvPr>
            <p:ph idx="1"/>
          </p:nvPr>
        </p:nvSpPr>
        <p:spPr>
          <a:xfrm>
            <a:off x="404553" y="5624946"/>
            <a:ext cx="9078563" cy="592975"/>
          </a:xfrm>
        </p:spPr>
        <p:txBody>
          <a:bodyPr vert="horz" lIns="91440" tIns="45720" rIns="91440" bIns="45720" rtlCol="0" anchor="ctr">
            <a:normAutofit/>
          </a:bodyPr>
          <a:lstStyle/>
          <a:p>
            <a:r>
              <a:rPr lang="en-US" sz="2400" b="1" dirty="0">
                <a:highlight>
                  <a:srgbClr val="518D99"/>
                </a:highlight>
              </a:rPr>
              <a:t>TRABAJAR en EQUIPO</a:t>
            </a:r>
          </a:p>
        </p:txBody>
      </p:sp>
    </p:spTree>
    <p:extLst>
      <p:ext uri="{BB962C8B-B14F-4D97-AF65-F5344CB8AC3E}">
        <p14:creationId xmlns:p14="http://schemas.microsoft.com/office/powerpoint/2010/main" val="4108895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esarrollo ágil: diseño, iteración varias veces y luego lanzamiento del primer MVP">
            <a:extLst>
              <a:ext uri="{FF2B5EF4-FFF2-40B4-BE49-F238E27FC236}">
                <a16:creationId xmlns:a16="http://schemas.microsoft.com/office/drawing/2014/main" id="{16C78B7A-D5E6-4224-8121-AF44D493C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424" y="3870476"/>
            <a:ext cx="9753600" cy="1554163"/>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descr="Desarrollo Power Apps: poco código y WYSIWYG permiten desarrollar un MVP de inmediato">
            <a:extLst>
              <a:ext uri="{FF2B5EF4-FFF2-40B4-BE49-F238E27FC236}">
                <a16:creationId xmlns:a16="http://schemas.microsoft.com/office/drawing/2014/main" id="{DCCBB371-3616-4E91-A251-1E6006429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014" y="1860695"/>
            <a:ext cx="9753600" cy="2176146"/>
          </a:xfrm>
          <a:prstGeom prst="rect">
            <a:avLst/>
          </a:prstGeom>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CA50D5E-BD3E-4088-BA4E-030662BFB2E0}"/>
              </a:ext>
            </a:extLst>
          </p:cNvPr>
          <p:cNvSpPr>
            <a:spLocks noGrp="1"/>
          </p:cNvSpPr>
          <p:nvPr>
            <p:ph type="title"/>
          </p:nvPr>
        </p:nvSpPr>
        <p:spPr/>
        <p:txBody>
          <a:bodyPr anchor="ctr">
            <a:normAutofit/>
          </a:bodyPr>
          <a:lstStyle/>
          <a:p>
            <a:r>
              <a:rPr lang="es-ES" dirty="0"/>
              <a:t>Metodología de desarrollo</a:t>
            </a:r>
          </a:p>
        </p:txBody>
      </p:sp>
      <p:sp>
        <p:nvSpPr>
          <p:cNvPr id="9" name="CuadroTexto 8">
            <a:extLst>
              <a:ext uri="{FF2B5EF4-FFF2-40B4-BE49-F238E27FC236}">
                <a16:creationId xmlns:a16="http://schemas.microsoft.com/office/drawing/2014/main" id="{B7C69857-6F1E-40DE-B4A6-A79EB068BD99}"/>
              </a:ext>
            </a:extLst>
          </p:cNvPr>
          <p:cNvSpPr txBox="1"/>
          <p:nvPr/>
        </p:nvSpPr>
        <p:spPr>
          <a:xfrm>
            <a:off x="7999656" y="5424639"/>
            <a:ext cx="6094428" cy="307777"/>
          </a:xfrm>
          <a:prstGeom prst="rect">
            <a:avLst/>
          </a:prstGeom>
          <a:noFill/>
        </p:spPr>
        <p:txBody>
          <a:bodyPr wrap="square">
            <a:spAutoFit/>
          </a:bodyPr>
          <a:lstStyle/>
          <a:p>
            <a:r>
              <a:rPr lang="es-ES" sz="1400" b="1" i="1" dirty="0">
                <a:solidFill>
                  <a:srgbClr val="171717"/>
                </a:solidFill>
                <a:latin typeface="Segoe UI" panose="020B0502040204020203" pitchFamily="34" charset="0"/>
              </a:rPr>
              <a:t>“lo que se ve es lo que se obtiene”</a:t>
            </a:r>
            <a:endParaRPr lang="es-ES" sz="1400" b="1" i="1" dirty="0"/>
          </a:p>
        </p:txBody>
      </p:sp>
    </p:spTree>
    <p:extLst>
      <p:ext uri="{BB962C8B-B14F-4D97-AF65-F5344CB8AC3E}">
        <p14:creationId xmlns:p14="http://schemas.microsoft.com/office/powerpoint/2010/main" val="2831985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D1861-6269-4A26-BF18-161D85BA5453}"/>
              </a:ext>
            </a:extLst>
          </p:cNvPr>
          <p:cNvSpPr>
            <a:spLocks noGrp="1"/>
          </p:cNvSpPr>
          <p:nvPr>
            <p:ph type="title"/>
          </p:nvPr>
        </p:nvSpPr>
        <p:spPr/>
        <p:txBody>
          <a:bodyPr spcFirstLastPara="1" vert="horz" wrap="square" lIns="91440" tIns="45720" rIns="91440" bIns="45720" rtlCol="0" anchor="ctr" anchorCtr="0">
            <a:normAutofit fontScale="90000"/>
          </a:bodyPr>
          <a:lstStyle/>
          <a:p>
            <a:r>
              <a:rPr lang="en-US" dirty="0"/>
              <a:t>¿Cómo podemos trabajar uno más de un miembro del equipo en PowerApps?</a:t>
            </a:r>
          </a:p>
        </p:txBody>
      </p:sp>
      <p:sp>
        <p:nvSpPr>
          <p:cNvPr id="6" name="CuadroTexto 5">
            <a:extLst>
              <a:ext uri="{FF2B5EF4-FFF2-40B4-BE49-F238E27FC236}">
                <a16:creationId xmlns:a16="http://schemas.microsoft.com/office/drawing/2014/main" id="{18219394-6EF0-4C9E-BE7D-A617677A221C}"/>
              </a:ext>
            </a:extLst>
          </p:cNvPr>
          <p:cNvSpPr txBox="1"/>
          <p:nvPr/>
        </p:nvSpPr>
        <p:spPr>
          <a:xfrm>
            <a:off x="902600" y="2302280"/>
            <a:ext cx="4736267" cy="2427333"/>
          </a:xfrm>
          <a:prstGeom prst="rect">
            <a:avLst/>
          </a:prstGeom>
        </p:spPr>
        <p:txBody>
          <a:bodyPr vert="horz" lIns="91440" tIns="45720" rIns="91440" bIns="45720" rtlCol="0">
            <a:normAutofit/>
          </a:bodyPr>
          <a:lstStyle/>
          <a:p>
            <a:pPr>
              <a:lnSpc>
                <a:spcPct val="90000"/>
              </a:lnSpc>
              <a:spcAft>
                <a:spcPts val="600"/>
              </a:spcAft>
            </a:pPr>
            <a:r>
              <a:rPr lang="en-US" sz="2000" dirty="0"/>
              <a:t>Bloqueos &gt; 1 desarrollador</a:t>
            </a:r>
          </a:p>
          <a:p>
            <a:pPr>
              <a:lnSpc>
                <a:spcPct val="90000"/>
              </a:lnSpc>
              <a:spcAft>
                <a:spcPts val="600"/>
              </a:spcAft>
            </a:pPr>
            <a:endParaRPr lang="en-US" sz="2000" dirty="0"/>
          </a:p>
          <a:p>
            <a:pPr>
              <a:lnSpc>
                <a:spcPct val="90000"/>
              </a:lnSpc>
              <a:spcAft>
                <a:spcPts val="600"/>
              </a:spcAft>
            </a:pPr>
            <a:r>
              <a:rPr lang="en-US" sz="2000" dirty="0"/>
              <a:t>¿Qué alternativas temenos?</a:t>
            </a:r>
          </a:p>
          <a:p>
            <a:pPr>
              <a:lnSpc>
                <a:spcPct val="90000"/>
              </a:lnSpc>
              <a:spcAft>
                <a:spcPts val="600"/>
              </a:spcAft>
            </a:pPr>
            <a:endParaRPr lang="en-US" sz="2000" dirty="0"/>
          </a:p>
          <a:p>
            <a:pPr>
              <a:lnSpc>
                <a:spcPct val="90000"/>
              </a:lnSpc>
              <a:spcAft>
                <a:spcPts val="600"/>
              </a:spcAft>
            </a:pPr>
            <a:endParaRPr lang="en-US" sz="2000" dirty="0"/>
          </a:p>
        </p:txBody>
      </p:sp>
      <p:pic>
        <p:nvPicPr>
          <p:cNvPr id="5" name="Imagen 4" descr="Interfaz de usuario gráfica, Aplicación&#10;&#10;Descripción generada automáticamente">
            <a:extLst>
              <a:ext uri="{FF2B5EF4-FFF2-40B4-BE49-F238E27FC236}">
                <a16:creationId xmlns:a16="http://schemas.microsoft.com/office/drawing/2014/main" id="{910DA9E2-1E01-437D-9C6A-6E52742B1375}"/>
              </a:ext>
            </a:extLst>
          </p:cNvPr>
          <p:cNvPicPr>
            <a:picLocks noChangeAspect="1"/>
          </p:cNvPicPr>
          <p:nvPr/>
        </p:nvPicPr>
        <p:blipFill>
          <a:blip r:embed="rId3"/>
          <a:stretch>
            <a:fillRect/>
          </a:stretch>
        </p:blipFill>
        <p:spPr>
          <a:xfrm>
            <a:off x="4663441" y="2184102"/>
            <a:ext cx="7528560" cy="3820744"/>
          </a:xfrm>
          <a:prstGeom prst="rect">
            <a:avLst/>
          </a:prstGeom>
        </p:spPr>
      </p:pic>
    </p:spTree>
    <p:extLst>
      <p:ext uri="{BB962C8B-B14F-4D97-AF65-F5344CB8AC3E}">
        <p14:creationId xmlns:p14="http://schemas.microsoft.com/office/powerpoint/2010/main" val="1720548154"/>
      </p:ext>
    </p:extLst>
  </p:cSld>
  <p:clrMapOvr>
    <a:masterClrMapping/>
  </p:clrMapOvr>
</p:sld>
</file>

<file path=ppt/theme/theme1.xml><?xml version="1.0" encoding="utf-8"?>
<a:theme xmlns:a="http://schemas.openxmlformats.org/drawingml/2006/main" name="5-30055_SharePoint Template 2012 - 16x9 - White Background">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5FF17F5BC93D4429F679EA37C9E3FB1" ma:contentTypeVersion="7" ma:contentTypeDescription="Crear nuevo documento." ma:contentTypeScope="" ma:versionID="70c97d975f8e9ea26bc6112b18dc88cc">
  <xsd:schema xmlns:xsd="http://www.w3.org/2001/XMLSchema" xmlns:xs="http://www.w3.org/2001/XMLSchema" xmlns:p="http://schemas.microsoft.com/office/2006/metadata/properties" xmlns:ns2="dc69587c-87db-45ed-8ba8-09bee3388af1" targetNamespace="http://schemas.microsoft.com/office/2006/metadata/properties" ma:root="true" ma:fieldsID="891b88db80a2d287062f79173c81a20c" ns2:_="">
    <xsd:import namespace="dc69587c-87db-45ed-8ba8-09bee3388af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69587c-87db-45ed-8ba8-09bee3388a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80B28684-D4A2-425D-8374-14344D5BC8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69587c-87db-45ed-8ba8-09bee3388a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521726-F855-4E21-981C-7AED17A42AB4}">
  <ds:schemaRefs>
    <ds:schemaRef ds:uri="http://purl.org/dc/elements/1.1/"/>
    <ds:schemaRef ds:uri="dc69587c-87db-45ed-8ba8-09bee3388af1"/>
    <ds:schemaRef ds:uri="http://schemas.openxmlformats.org/package/2006/metadata/core-properties"/>
    <ds:schemaRef ds:uri="http://purl.org/dc/dcmitype/"/>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2180</Words>
  <Application>Microsoft Office PowerPoint</Application>
  <PresentationFormat>Panorámica</PresentationFormat>
  <Paragraphs>269</Paragraphs>
  <Slides>32</Slides>
  <Notes>10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32</vt:i4>
      </vt:variant>
    </vt:vector>
  </HeadingPairs>
  <TitlesOfParts>
    <vt:vector size="45" baseType="lpstr">
      <vt:lpstr>Arial</vt:lpstr>
      <vt:lpstr>Avenir Next LT Pro</vt:lpstr>
      <vt:lpstr>Calibri</vt:lpstr>
      <vt:lpstr>Consolas</vt:lpstr>
      <vt:lpstr>Open Sans</vt:lpstr>
      <vt:lpstr>Roboto</vt:lpstr>
      <vt:lpstr>Segoe UI</vt:lpstr>
      <vt:lpstr>Segoe UI Condensed</vt:lpstr>
      <vt:lpstr>Segoe UI Light</vt:lpstr>
      <vt:lpstr>Segoe UI Semilight</vt:lpstr>
      <vt:lpstr>TwitterChirp</vt:lpstr>
      <vt:lpstr>Wingdings</vt:lpstr>
      <vt:lpstr>5-30055_SharePoint Template 2012 - 16x9 - White Background</vt:lpstr>
      <vt:lpstr>Estrategias de desarrollo con Azure y Powerapps</vt:lpstr>
      <vt:lpstr>Presentación de PowerPoint</vt:lpstr>
      <vt:lpstr>Presentación de PowerPoint</vt:lpstr>
      <vt:lpstr>Presentación de PowerPoint</vt:lpstr>
      <vt:lpstr>Presentación de PowerPoint</vt:lpstr>
      <vt:lpstr>Canvas App – Aplicaciones de Lienzo</vt:lpstr>
      <vt:lpstr>Nuestro objetivo</vt:lpstr>
      <vt:lpstr>Metodología de desarrollo</vt:lpstr>
      <vt:lpstr>¿Cómo podemos trabajar uno más de un miembro del equipo en PowerApps?</vt:lpstr>
      <vt:lpstr>COMING SOON / PREVIEW FEATURES</vt:lpstr>
      <vt:lpstr>READY!!!</vt:lpstr>
      <vt:lpstr>Opciones para desarrollar nuestras APPS</vt:lpstr>
      <vt:lpstr>Opciones para desarrollar nuestras APPS</vt:lpstr>
      <vt:lpstr>Opciones para desarrollar nuestras APPS</vt:lpstr>
      <vt:lpstr>Caso práctico</vt:lpstr>
      <vt:lpstr>¿Cómo es nuestra galería?</vt:lpstr>
      <vt:lpstr>¿Cómo es nuestra galería?</vt:lpstr>
      <vt:lpstr>Nuestro objetivo</vt:lpstr>
      <vt:lpstr>Dividiendo el trabajo, Componentes Low Code</vt:lpstr>
      <vt:lpstr>Componentes para Pro Developer</vt:lpstr>
      <vt:lpstr>Nuestra aplicación</vt:lpstr>
      <vt:lpstr>Empaquetando soluciones</vt:lpstr>
      <vt:lpstr>Custom Connectors</vt:lpstr>
      <vt:lpstr>Creando app mezclando componentes</vt:lpstr>
      <vt:lpstr>Diseño arquitectura</vt:lpstr>
      <vt:lpstr>DEMO</vt:lpstr>
      <vt:lpstr>¿ALM en Power Platform?</vt:lpstr>
      <vt:lpstr>Microsoft Power Platform Build Tools </vt:lpstr>
      <vt:lpstr>Otras herramientas</vt:lpstr>
      <vt:lpstr>DEMO</vt:lpstr>
      <vt:lpstr>Anuncios durante el Ignite!!!</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subject/>
  <dc:creator/>
  <cp:keywords/>
  <dc:description/>
  <cp:lastModifiedBy/>
  <cp:revision>9</cp:revision>
  <dcterms:created xsi:type="dcterms:W3CDTF">2018-10-20T09:14:34Z</dcterms:created>
  <dcterms:modified xsi:type="dcterms:W3CDTF">2021-11-05T12:48:47Z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0x010100A5FF17F5BC93D4429F679EA37C9E3FB1</vt:lpwstr>
  </property>
  <property fmtid="{D5CDD505-2E9C-101B-9397-08002B2CF9AE}" pid="3" name="MSIP_Label_02b85b05-d019-4a7e-ae7d-804783b7a8f4_Enabled">
    <vt:lpwstr>true</vt:lpwstr>
  </property>
  <property fmtid="{D5CDD505-2E9C-101B-9397-08002B2CF9AE}" pid="4" name="MSIP_Label_02b85b05-d019-4a7e-ae7d-804783b7a8f4_SetDate">
    <vt:lpwstr>2021-10-28T20:20:48Z</vt:lpwstr>
  </property>
  <property fmtid="{D5CDD505-2E9C-101B-9397-08002B2CF9AE}" pid="5" name="MSIP_Label_02b85b05-d019-4a7e-ae7d-804783b7a8f4_Method">
    <vt:lpwstr>Standard</vt:lpwstr>
  </property>
  <property fmtid="{D5CDD505-2E9C-101B-9397-08002B2CF9AE}" pid="6" name="MSIP_Label_02b85b05-d019-4a7e-ae7d-804783b7a8f4_Name">
    <vt:lpwstr>Internal</vt:lpwstr>
  </property>
  <property fmtid="{D5CDD505-2E9C-101B-9397-08002B2CF9AE}" pid="7" name="MSIP_Label_02b85b05-d019-4a7e-ae7d-804783b7a8f4_SiteId">
    <vt:lpwstr>a6bbab92-053e-490b-bd7e-5cd03763b746</vt:lpwstr>
  </property>
  <property fmtid="{D5CDD505-2E9C-101B-9397-08002B2CF9AE}" pid="8" name="MSIP_Label_02b85b05-d019-4a7e-ae7d-804783b7a8f4_ActionId">
    <vt:lpwstr>350dea40-ffe0-4502-8882-674d3ae5d54e</vt:lpwstr>
  </property>
  <property fmtid="{D5CDD505-2E9C-101B-9397-08002B2CF9AE}" pid="9" name="MSIP_Label_02b85b05-d019-4a7e-ae7d-804783b7a8f4_ContentBits">
    <vt:lpwstr>0</vt:lpwstr>
  </property>
</Properties>
</file>